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Helvetica Neue"/>
      <p:regular r:id="rId53"/>
      <p:bold r:id="rId54"/>
      <p:italic r:id="rId55"/>
      <p:boldItalic r:id="rId56"/>
    </p:embeddedFont>
    <p:embeddedFont>
      <p:font typeface="Helvetica Neue Light"/>
      <p:regular r:id="rId57"/>
      <p:bold r:id="rId58"/>
      <p:italic r:id="rId59"/>
      <p:boldItalic r:id="rId60"/>
    </p:embeddedFont>
    <p:embeddedFont>
      <p:font typeface="Roboto Slab Regular"/>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obotoSlab-regular.fntdata"/><Relationship Id="rId34" Type="http://schemas.openxmlformats.org/officeDocument/2006/relationships/slide" Target="slides/slide27.xml"/><Relationship Id="rId37" Type="http://schemas.openxmlformats.org/officeDocument/2006/relationships/font" Target="fonts/Roboto-regular.fntdata"/><Relationship Id="rId36" Type="http://schemas.openxmlformats.org/officeDocument/2006/relationships/font" Target="fonts/RobotoSlab-bold.fntdata"/><Relationship Id="rId39" Type="http://schemas.openxmlformats.org/officeDocument/2006/relationships/font" Target="fonts/Roboto-italic.fntdata"/><Relationship Id="rId38" Type="http://schemas.openxmlformats.org/officeDocument/2006/relationships/font" Target="fonts/Roboto-bold.fntdata"/><Relationship Id="rId62" Type="http://schemas.openxmlformats.org/officeDocument/2006/relationships/font" Target="fonts/RobotoSlabRegular-bold.fntdata"/><Relationship Id="rId61" Type="http://schemas.openxmlformats.org/officeDocument/2006/relationships/font" Target="fonts/RobotoSlabRegular-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HelveticaNeue-regular.fntdata"/><Relationship Id="rId52" Type="http://schemas.openxmlformats.org/officeDocument/2006/relationships/font" Target="fonts/MontserratMedium-boldItalic.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HelveticaNeueLight-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HelveticaNeueLight-italic.fntdata"/><Relationship Id="rId14" Type="http://schemas.openxmlformats.org/officeDocument/2006/relationships/slide" Target="slides/slide7.xml"/><Relationship Id="rId58" Type="http://schemas.openxmlformats.org/officeDocument/2006/relationships/font" Target="fonts/HelveticaNeue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b19b38507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b19b38507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1409a120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1409a120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1409a120c_0_6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91409a120c_0_6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1409a120c_0_7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91409a120c_0_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1409a120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1409a120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1409a120c_0_4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commit to collaborate, to work with quality, to learn and improve constantly - note this value it is about the dedication and the effort, not about the final result</a:t>
            </a:r>
            <a:endParaRPr/>
          </a:p>
        </p:txBody>
      </p:sp>
      <p:sp>
        <p:nvSpPr>
          <p:cNvPr id="355" name="Google Shape;355;g91409a120c_0_4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1409a120c_0_4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focus on the work at hand versus on plans for an uncertain future and focus on what really matters to deliver finished work versus the accessory and questionable details</a:t>
            </a:r>
            <a:endParaRPr/>
          </a:p>
        </p:txBody>
      </p:sp>
      <p:sp>
        <p:nvSpPr>
          <p:cNvPr id="364" name="Google Shape;364;g91409a120c_0_4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1409a120c_0_4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open to collaborate, to criticism, to trying different ideas and approaches especially when they challenge our way of thinking</a:t>
            </a:r>
            <a:endParaRPr/>
          </a:p>
        </p:txBody>
      </p:sp>
      <p:sp>
        <p:nvSpPr>
          <p:cNvPr id="372" name="Google Shape;372;g91409a120c_0_4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1409a120c_0_4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rgbClr val="333333"/>
                </a:solidFill>
                <a:latin typeface="Roboto"/>
                <a:ea typeface="Roboto"/>
                <a:cs typeface="Roboto"/>
                <a:sym typeface="Roboto"/>
              </a:rPr>
              <a:t>for others, their opinions, their context, skills and background, as well as for stakeholders and users alike</a:t>
            </a:r>
            <a:endParaRPr sz="12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333333"/>
              </a:solidFill>
              <a:latin typeface="Roboto"/>
              <a:ea typeface="Roboto"/>
              <a:cs typeface="Roboto"/>
              <a:sym typeface="Roboto"/>
            </a:endParaRPr>
          </a:p>
          <a:p>
            <a:pPr indent="0" lvl="0" marL="0" rtl="0" algn="l">
              <a:spcBef>
                <a:spcPts val="1200"/>
              </a:spcBef>
              <a:spcAft>
                <a:spcPts val="0"/>
              </a:spcAft>
              <a:buNone/>
            </a:pPr>
            <a:r>
              <a:t/>
            </a:r>
            <a:endParaRPr/>
          </a:p>
        </p:txBody>
      </p:sp>
      <p:sp>
        <p:nvSpPr>
          <p:cNvPr id="380" name="Google Shape;380;g91409a120c_0_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1409a120c_0_4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to be open and transparent about our work and our progress, to accept changes in direction or ways of working, to finish what we start, to share risks and benefits, to challenge others and to respectfully speak the truth</a:t>
            </a:r>
            <a:endParaRPr/>
          </a:p>
        </p:txBody>
      </p:sp>
      <p:sp>
        <p:nvSpPr>
          <p:cNvPr id="388" name="Google Shape;388;g91409a120c_0_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9e3d645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9e3d6458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1409a120c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1409a120c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 English-language term that captures the meaning of the Japanese word, Kanban (看板), is queue limiter; and the beneficial result is queue limitation. In other words, we should limit the number of tasks that we can have in the “In Progress” list.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1409a120c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1409a120c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1409a120c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1409a120c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1409a120c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1409a120c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1409a120c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1409a120c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96f775bec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6f775bec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1409a120c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1409a120c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333333"/>
                </a:solidFill>
                <a:latin typeface="Roboto"/>
                <a:ea typeface="Roboto"/>
                <a:cs typeface="Roboto"/>
                <a:sym typeface="Roboto"/>
              </a:rPr>
              <a:t>Trello is a free tool you can use to create a Kanban board and manage all project tasks and features. It offers a visual board where you can create cards and drag and drop them through the different statuses they can have.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4c7f72681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c7f72681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9e3d6458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9e3d6458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11aa28f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11aa28f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1409a120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1409a120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1409a120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1409a120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bd28d62a3_0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8bd28d62a3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1409a120c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1409a120c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9e3d645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9e3d645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4" name="Shape 54"/>
        <p:cNvGrpSpPr/>
        <p:nvPr/>
      </p:nvGrpSpPr>
      <p:grpSpPr>
        <a:xfrm>
          <a:off x="0" y="0"/>
          <a:ext cx="0" cy="0"/>
          <a:chOff x="0" y="0"/>
          <a:chExt cx="0" cy="0"/>
        </a:xfrm>
      </p:grpSpPr>
      <p:sp>
        <p:nvSpPr>
          <p:cNvPr id="55" name="Google Shape;55;p1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5"/>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58" name="Shape 58"/>
        <p:cNvGrpSpPr/>
        <p:nvPr/>
      </p:nvGrpSpPr>
      <p:grpSpPr>
        <a:xfrm>
          <a:off x="0" y="0"/>
          <a:ext cx="0" cy="0"/>
          <a:chOff x="0" y="0"/>
          <a:chExt cx="0" cy="0"/>
        </a:xfrm>
      </p:grpSpPr>
      <p:pic>
        <p:nvPicPr>
          <p:cNvPr descr="Image" id="59" name="Google Shape;59;p1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60" name="Google Shape;60;p1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61" name="Google Shape;61;p16"/>
          <p:cNvPicPr preferRelativeResize="0"/>
          <p:nvPr/>
        </p:nvPicPr>
        <p:blipFill>
          <a:blip r:embed="rId3">
            <a:alphaModFix/>
          </a:blip>
          <a:stretch>
            <a:fillRect/>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62" name="Google Shape;62;p1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63" name="Google Shape;63;p16"/>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68" name="Shape 68"/>
        <p:cNvGrpSpPr/>
        <p:nvPr/>
      </p:nvGrpSpPr>
      <p:grpSpPr>
        <a:xfrm>
          <a:off x="0" y="0"/>
          <a:ext cx="0" cy="0"/>
          <a:chOff x="0" y="0"/>
          <a:chExt cx="0" cy="0"/>
        </a:xfrm>
      </p:grpSpPr>
      <p:sp>
        <p:nvSpPr>
          <p:cNvPr id="69" name="Google Shape;69;p18"/>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p:txBody>
      </p:sp>
      <p:sp>
        <p:nvSpPr>
          <p:cNvPr id="70" name="Google Shape;70;p18"/>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8"/>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349624" y="1318750"/>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20"/>
          <p:cNvSpPr txBox="1"/>
          <p:nvPr>
            <p:ph idx="2" type="title"/>
          </p:nvPr>
        </p:nvSpPr>
        <p:spPr>
          <a:xfrm>
            <a:off x="349624" y="794825"/>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20"/>
          <p:cNvSpPr txBox="1"/>
          <p:nvPr>
            <p:ph idx="1" type="body"/>
          </p:nvPr>
        </p:nvSpPr>
        <p:spPr>
          <a:xfrm>
            <a:off x="359076" y="1895525"/>
            <a:ext cx="5468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81" name="Shape 81"/>
        <p:cNvGrpSpPr/>
        <p:nvPr/>
      </p:nvGrpSpPr>
      <p:grpSpPr>
        <a:xfrm>
          <a:off x="0" y="0"/>
          <a:ext cx="0" cy="0"/>
          <a:chOff x="0" y="0"/>
          <a:chExt cx="0" cy="0"/>
        </a:xfrm>
      </p:grpSpPr>
      <p:sp>
        <p:nvSpPr>
          <p:cNvPr id="82" name="Google Shape;82;p21"/>
          <p:cNvSpPr txBox="1"/>
          <p:nvPr>
            <p:ph type="title"/>
          </p:nvPr>
        </p:nvSpPr>
        <p:spPr>
          <a:xfrm>
            <a:off x="349625" y="1318750"/>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21"/>
          <p:cNvSpPr txBox="1"/>
          <p:nvPr>
            <p:ph idx="2" type="title"/>
          </p:nvPr>
        </p:nvSpPr>
        <p:spPr>
          <a:xfrm>
            <a:off x="349625" y="794825"/>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1"/>
          <p:cNvSpPr txBox="1"/>
          <p:nvPr>
            <p:ph idx="1" type="body"/>
          </p:nvPr>
        </p:nvSpPr>
        <p:spPr>
          <a:xfrm>
            <a:off x="359075" y="1895525"/>
            <a:ext cx="42177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86" name="Shape 86"/>
        <p:cNvGrpSpPr/>
        <p:nvPr/>
      </p:nvGrpSpPr>
      <p:grpSpPr>
        <a:xfrm>
          <a:off x="0" y="0"/>
          <a:ext cx="0" cy="0"/>
          <a:chOff x="0" y="0"/>
          <a:chExt cx="0" cy="0"/>
        </a:xfrm>
      </p:grpSpPr>
      <p:sp>
        <p:nvSpPr>
          <p:cNvPr id="87" name="Google Shape;87;p22"/>
          <p:cNvSpPr txBox="1"/>
          <p:nvPr>
            <p:ph type="title"/>
          </p:nvPr>
        </p:nvSpPr>
        <p:spPr>
          <a:xfrm>
            <a:off x="349625" y="1318750"/>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2"/>
          <p:cNvSpPr txBox="1"/>
          <p:nvPr>
            <p:ph idx="2" type="title"/>
          </p:nvPr>
        </p:nvSpPr>
        <p:spPr>
          <a:xfrm>
            <a:off x="349625" y="794825"/>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2"/>
          <p:cNvSpPr txBox="1"/>
          <p:nvPr>
            <p:ph idx="1" type="body"/>
          </p:nvPr>
        </p:nvSpPr>
        <p:spPr>
          <a:xfrm>
            <a:off x="355525" y="1895525"/>
            <a:ext cx="27111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4" name="Google Shape;94;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99" name="Shape 99"/>
        <p:cNvGrpSpPr/>
        <p:nvPr/>
      </p:nvGrpSpPr>
      <p:grpSpPr>
        <a:xfrm>
          <a:off x="0" y="0"/>
          <a:ext cx="0" cy="0"/>
          <a:chOff x="0" y="0"/>
          <a:chExt cx="0" cy="0"/>
        </a:xfrm>
      </p:grpSpPr>
      <p:sp>
        <p:nvSpPr>
          <p:cNvPr id="100" name="Google Shape;10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1" name="Google Shape;101;p25"/>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02" name="Google Shape;102;p25"/>
          <p:cNvPicPr preferRelativeResize="0"/>
          <p:nvPr/>
        </p:nvPicPr>
        <p:blipFill rotWithShape="1">
          <a:blip r:embed="rId2">
            <a:alphaModFix/>
          </a:blip>
          <a:srcRect b="0" l="17192" r="17186" t="0"/>
          <a:stretch/>
        </p:blipFill>
        <p:spPr>
          <a:xfrm>
            <a:off x="443896" y="1240100"/>
            <a:ext cx="2912400" cy="2958900"/>
          </a:xfrm>
          <a:prstGeom prst="ellipse">
            <a:avLst/>
          </a:prstGeom>
          <a:noFill/>
          <a:ln>
            <a:noFill/>
          </a:ln>
        </p:spPr>
      </p:pic>
      <p:pic>
        <p:nvPicPr>
          <p:cNvPr descr="Image" id="103" name="Google Shape;103;p25"/>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104" name="Google Shape;104;p2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2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09" name="Shape 109"/>
        <p:cNvGrpSpPr/>
        <p:nvPr/>
      </p:nvGrpSpPr>
      <p:grpSpPr>
        <a:xfrm>
          <a:off x="0" y="0"/>
          <a:ext cx="0" cy="0"/>
          <a:chOff x="0" y="0"/>
          <a:chExt cx="0" cy="0"/>
        </a:xfrm>
      </p:grpSpPr>
      <p:sp>
        <p:nvSpPr>
          <p:cNvPr id="110" name="Google Shape;110;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12" name="Shape 112"/>
        <p:cNvGrpSpPr/>
        <p:nvPr/>
      </p:nvGrpSpPr>
      <p:grpSpPr>
        <a:xfrm>
          <a:off x="0" y="0"/>
          <a:ext cx="0" cy="0"/>
          <a:chOff x="0" y="0"/>
          <a:chExt cx="0" cy="0"/>
        </a:xfrm>
      </p:grpSpPr>
      <p:sp>
        <p:nvSpPr>
          <p:cNvPr id="113" name="Google Shape;11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5" name="Google Shape;115;p2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18"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3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24" name="Shape 124"/>
        <p:cNvGrpSpPr/>
        <p:nvPr/>
      </p:nvGrpSpPr>
      <p:grpSpPr>
        <a:xfrm>
          <a:off x="0" y="0"/>
          <a:ext cx="0" cy="0"/>
          <a:chOff x="0" y="0"/>
          <a:chExt cx="0" cy="0"/>
        </a:xfrm>
      </p:grpSpPr>
      <p:pic>
        <p:nvPicPr>
          <p:cNvPr id="125" name="Google Shape;125;p3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126" name="Google Shape;126;p3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127" name="Google Shape;127;p3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128" name="Google Shape;128;p3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29" name="Google Shape;129;p3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O</a:t>
            </a:r>
            <a:r>
              <a:rPr b="1" lang="en" sz="1800">
                <a:latin typeface="Roboto Slab"/>
                <a:ea typeface="Roboto Slab"/>
                <a:cs typeface="Roboto Slab"/>
                <a:sym typeface="Roboto Slab"/>
              </a:rPr>
              <a:t>bserve</a:t>
            </a:r>
            <a:endParaRPr i="0" sz="1800" u="none" cap="none" strike="noStrike">
              <a:latin typeface="Roboto Slab"/>
              <a:ea typeface="Roboto Slab"/>
              <a:cs typeface="Roboto Slab"/>
              <a:sym typeface="Roboto Slab"/>
            </a:endParaRPr>
          </a:p>
        </p:txBody>
      </p:sp>
      <p:sp>
        <p:nvSpPr>
          <p:cNvPr id="130" name="Google Shape;130;p3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1" name="Google Shape;131;p3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2" name="Google Shape;132;p3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3" name="Google Shape;133;p3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E</a:t>
            </a:r>
            <a:r>
              <a:rPr b="1" lang="en" sz="1800">
                <a:latin typeface="Roboto Slab"/>
                <a:ea typeface="Roboto Slab"/>
                <a:cs typeface="Roboto Slab"/>
                <a:sym typeface="Roboto Slab"/>
              </a:rPr>
              <a:t>ngage</a:t>
            </a:r>
            <a:endParaRPr i="0" sz="1800" u="none" cap="none" strike="noStrike">
              <a:latin typeface="Roboto Slab"/>
              <a:ea typeface="Roboto Slab"/>
              <a:cs typeface="Roboto Slab"/>
              <a:sym typeface="Roboto Slab"/>
            </a:endParaRPr>
          </a:p>
        </p:txBody>
      </p:sp>
      <p:sp>
        <p:nvSpPr>
          <p:cNvPr id="134" name="Google Shape;134;p3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I</a:t>
            </a:r>
            <a:r>
              <a:rPr b="1" lang="en" sz="1800">
                <a:latin typeface="Roboto Slab"/>
                <a:ea typeface="Roboto Slab"/>
                <a:cs typeface="Roboto Slab"/>
                <a:sym typeface="Roboto Slab"/>
              </a:rPr>
              <a:t>mmerse</a:t>
            </a:r>
            <a:endParaRPr i="0" sz="1800" u="none" cap="none" strike="noStrike">
              <a:latin typeface="Roboto Slab"/>
              <a:ea typeface="Roboto Slab"/>
              <a:cs typeface="Roboto Slab"/>
              <a:sym typeface="Roboto Slab"/>
            </a:endParaRPr>
          </a:p>
        </p:txBody>
      </p:sp>
      <p:pic>
        <p:nvPicPr>
          <p:cNvPr id="135" name="Google Shape;135;p3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136" name="Google Shape;136;p31"/>
          <p:cNvPicPr preferRelativeResize="0"/>
          <p:nvPr/>
        </p:nvPicPr>
        <p:blipFill rotWithShape="1">
          <a:blip r:embed="rId5">
            <a:alphaModFix/>
          </a:blip>
          <a:srcRect b="1343" l="17602" r="17989" t="1333"/>
          <a:stretch/>
        </p:blipFill>
        <p:spPr>
          <a:xfrm>
            <a:off x="3723600" y="1557350"/>
            <a:ext cx="1696800" cy="1724100"/>
          </a:xfrm>
          <a:prstGeom prst="ellipse">
            <a:avLst/>
          </a:prstGeom>
          <a:noFill/>
          <a:ln>
            <a:noFill/>
          </a:ln>
        </p:spPr>
      </p:pic>
      <p:pic>
        <p:nvPicPr>
          <p:cNvPr id="137" name="Google Shape;137;p31"/>
          <p:cNvPicPr preferRelativeResize="0"/>
          <p:nvPr/>
        </p:nvPicPr>
        <p:blipFill rotWithShape="1">
          <a:blip r:embed="rId6">
            <a:alphaModFix/>
          </a:blip>
          <a:srcRect b="16683" l="26005" r="30257" t="16689"/>
          <a:stretch/>
        </p:blipFill>
        <p:spPr>
          <a:xfrm>
            <a:off x="6398425" y="1557350"/>
            <a:ext cx="1696800" cy="1724100"/>
          </a:xfrm>
          <a:prstGeom prst="ellipse">
            <a:avLst/>
          </a:prstGeom>
          <a:noFill/>
          <a:ln>
            <a:noFill/>
          </a:ln>
        </p:spPr>
      </p:pic>
      <p:sp>
        <p:nvSpPr>
          <p:cNvPr id="138" name="Google Shape;138;p3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Users and their behaviours</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 the context of their lives. </a:t>
            </a:r>
            <a:endParaRPr i="0" u="none" cap="none" strike="noStrike">
              <a:solidFill>
                <a:srgbClr val="000000"/>
              </a:solidFill>
              <a:latin typeface="Roboto"/>
              <a:ea typeface="Roboto"/>
              <a:cs typeface="Roboto"/>
              <a:sym typeface="Roboto"/>
            </a:endParaRPr>
          </a:p>
        </p:txBody>
      </p:sp>
      <p:sp>
        <p:nvSpPr>
          <p:cNvPr id="139" name="Google Shape;139;p3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Interact with users through</a:t>
            </a:r>
            <a:br>
              <a:rPr i="0" lang="en" u="none" cap="none" strike="noStrike">
                <a:solidFill>
                  <a:srgbClr val="000000"/>
                </a:solidFill>
                <a:latin typeface="Roboto"/>
                <a:ea typeface="Roboto"/>
                <a:cs typeface="Roboto"/>
                <a:sym typeface="Roboto"/>
              </a:rPr>
            </a:br>
            <a:r>
              <a:rPr i="0" lang="en" u="none" cap="none" strike="noStrike">
                <a:solidFill>
                  <a:srgbClr val="000000"/>
                </a:solidFill>
                <a:latin typeface="Roboto"/>
                <a:ea typeface="Roboto"/>
                <a:cs typeface="Roboto"/>
                <a:sym typeface="Roboto"/>
              </a:rPr>
              <a:t>both scheduled and “intercept”</a:t>
            </a:r>
            <a:r>
              <a:rPr lang="en">
                <a:latin typeface="Roboto"/>
                <a:ea typeface="Roboto"/>
                <a:cs typeface="Roboto"/>
                <a:sym typeface="Roboto"/>
              </a:rPr>
              <a:t> </a:t>
            </a:r>
            <a:r>
              <a:rPr i="0" lang="en" u="none" cap="none" strike="noStrike">
                <a:solidFill>
                  <a:srgbClr val="000000"/>
                </a:solidFill>
                <a:latin typeface="Roboto"/>
                <a:ea typeface="Roboto"/>
                <a:cs typeface="Roboto"/>
                <a:sym typeface="Roboto"/>
              </a:rPr>
              <a:t>or “guerrilla” encounters </a:t>
            </a:r>
            <a:endParaRPr i="0" u="none" cap="none" strike="noStrike">
              <a:solidFill>
                <a:srgbClr val="000000"/>
              </a:solidFill>
              <a:latin typeface="Roboto"/>
              <a:ea typeface="Roboto"/>
              <a:cs typeface="Roboto"/>
              <a:sym typeface="Roboto"/>
            </a:endParaRPr>
          </a:p>
        </p:txBody>
      </p:sp>
      <p:sp>
        <p:nvSpPr>
          <p:cNvPr id="140" name="Google Shape;140;p3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Experience</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what your user experiences</a:t>
            </a:r>
            <a:endParaRPr i="0" u="none" cap="none" strike="noStrike">
              <a:solidFill>
                <a:srgbClr val="000000"/>
              </a:solidFill>
              <a:latin typeface="Roboto"/>
              <a:ea typeface="Roboto"/>
              <a:cs typeface="Roboto"/>
              <a:sym typeface="Roboto"/>
            </a:endParaRPr>
          </a:p>
        </p:txBody>
      </p:sp>
      <p:sp>
        <p:nvSpPr>
          <p:cNvPr id="141" name="Google Shape;141;p3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Roboto Slab"/>
                <a:ea typeface="Roboto Slab"/>
                <a:cs typeface="Roboto Slab"/>
                <a:sym typeface="Roboto Slab"/>
              </a:rPr>
              <a:t>Title of the slide</a:t>
            </a:r>
            <a:endParaRPr sz="3000">
              <a:solidFill>
                <a:srgbClr val="2DC5FA"/>
              </a:solidFill>
              <a:latin typeface="Roboto Slab Regular"/>
              <a:ea typeface="Roboto Slab Regular"/>
              <a:cs typeface="Roboto Slab Regular"/>
              <a:sym typeface="Roboto Slab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42" name="Shape 142"/>
        <p:cNvGrpSpPr/>
        <p:nvPr/>
      </p:nvGrpSpPr>
      <p:grpSpPr>
        <a:xfrm>
          <a:off x="0" y="0"/>
          <a:ext cx="0" cy="0"/>
          <a:chOff x="0" y="0"/>
          <a:chExt cx="0" cy="0"/>
        </a:xfrm>
      </p:grpSpPr>
      <p:pic>
        <p:nvPicPr>
          <p:cNvPr id="143" name="Google Shape;143;p32"/>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4" name="Google Shape;144;p32"/>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45" name="Google Shape;145;p3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6" name="Google Shape;146;p3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47" name="Shape 147"/>
        <p:cNvGrpSpPr/>
        <p:nvPr/>
      </p:nvGrpSpPr>
      <p:grpSpPr>
        <a:xfrm>
          <a:off x="0" y="0"/>
          <a:ext cx="0" cy="0"/>
          <a:chOff x="0" y="0"/>
          <a:chExt cx="0" cy="0"/>
        </a:xfrm>
      </p:grpSpPr>
      <p:pic>
        <p:nvPicPr>
          <p:cNvPr id="148" name="Google Shape;148;p33"/>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9" name="Google Shape;149;p33"/>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0" name="Google Shape;150;p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1" name="Google Shape;151;p3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52" name="Shape 152"/>
        <p:cNvGrpSpPr/>
        <p:nvPr/>
      </p:nvGrpSpPr>
      <p:grpSpPr>
        <a:xfrm>
          <a:off x="0" y="0"/>
          <a:ext cx="0" cy="0"/>
          <a:chOff x="0" y="0"/>
          <a:chExt cx="0" cy="0"/>
        </a:xfrm>
      </p:grpSpPr>
      <p:pic>
        <p:nvPicPr>
          <p:cNvPr id="153" name="Google Shape;153;p34"/>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4" name="Google Shape;154;p34"/>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5" name="Google Shape;155;p3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6" name="Google Shape;156;p3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57" name="Shape 157"/>
        <p:cNvGrpSpPr/>
        <p:nvPr/>
      </p:nvGrpSpPr>
      <p:grpSpPr>
        <a:xfrm>
          <a:off x="0" y="0"/>
          <a:ext cx="0" cy="0"/>
          <a:chOff x="0" y="0"/>
          <a:chExt cx="0" cy="0"/>
        </a:xfrm>
      </p:grpSpPr>
      <p:pic>
        <p:nvPicPr>
          <p:cNvPr id="158" name="Google Shape;158;p35"/>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59" name="Google Shape;159;p35"/>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0" name="Google Shape;160;p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1" name="Google Shape;161;p3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62" name="Shape 162"/>
        <p:cNvGrpSpPr/>
        <p:nvPr/>
      </p:nvGrpSpPr>
      <p:grpSpPr>
        <a:xfrm>
          <a:off x="0" y="0"/>
          <a:ext cx="0" cy="0"/>
          <a:chOff x="0" y="0"/>
          <a:chExt cx="0" cy="0"/>
        </a:xfrm>
      </p:grpSpPr>
      <p:pic>
        <p:nvPicPr>
          <p:cNvPr id="163" name="Google Shape;163;p36"/>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4" name="Google Shape;164;p36"/>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5" name="Google Shape;165;p3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6" name="Google Shape;166;p3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67" name="Shape 167"/>
        <p:cNvGrpSpPr/>
        <p:nvPr/>
      </p:nvGrpSpPr>
      <p:grpSpPr>
        <a:xfrm>
          <a:off x="0" y="0"/>
          <a:ext cx="0" cy="0"/>
          <a:chOff x="0" y="0"/>
          <a:chExt cx="0" cy="0"/>
        </a:xfrm>
      </p:grpSpPr>
      <p:pic>
        <p:nvPicPr>
          <p:cNvPr id="168" name="Google Shape;168;p37"/>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69" name="Google Shape;169;p37"/>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70" name="Google Shape;170;p3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1" name="Google Shape;171;p3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72" name="Shape 172"/>
        <p:cNvGrpSpPr/>
        <p:nvPr/>
      </p:nvGrpSpPr>
      <p:grpSpPr>
        <a:xfrm>
          <a:off x="0" y="0"/>
          <a:ext cx="0" cy="0"/>
          <a:chOff x="0" y="0"/>
          <a:chExt cx="0" cy="0"/>
        </a:xfrm>
      </p:grpSpPr>
      <p:pic>
        <p:nvPicPr>
          <p:cNvPr id="173" name="Google Shape;173;p38"/>
          <p:cNvPicPr preferRelativeResize="0"/>
          <p:nvPr/>
        </p:nvPicPr>
        <p:blipFill>
          <a:blip r:embed="rId2">
            <a:alphaModFix/>
          </a:blip>
          <a:stretch>
            <a:fillRect/>
          </a:stretch>
        </p:blipFill>
        <p:spPr>
          <a:xfrm>
            <a:off x="3740200" y="1739950"/>
            <a:ext cx="1663599" cy="1663599"/>
          </a:xfrm>
          <a:prstGeom prst="rect">
            <a:avLst/>
          </a:prstGeom>
          <a:noFill/>
          <a:ln>
            <a:noFill/>
          </a:ln>
        </p:spPr>
      </p:pic>
      <p:pic>
        <p:nvPicPr>
          <p:cNvPr descr="Image" id="174" name="Google Shape;174;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5" name="Google Shape;175;p3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76" name="Shape 176"/>
        <p:cNvGrpSpPr/>
        <p:nvPr/>
      </p:nvGrpSpPr>
      <p:grpSpPr>
        <a:xfrm>
          <a:off x="0" y="0"/>
          <a:ext cx="0" cy="0"/>
          <a:chOff x="0" y="0"/>
          <a:chExt cx="0" cy="0"/>
        </a:xfrm>
      </p:grpSpPr>
      <p:pic>
        <p:nvPicPr>
          <p:cNvPr id="177" name="Google Shape;177;p39"/>
          <p:cNvPicPr preferRelativeResize="0"/>
          <p:nvPr/>
        </p:nvPicPr>
        <p:blipFill rotWithShape="1">
          <a:blip r:embed="rId2">
            <a:alphaModFix/>
          </a:blip>
          <a:srcRect b="0" l="10533" r="1685" t="0"/>
          <a:stretch/>
        </p:blipFill>
        <p:spPr>
          <a:xfrm>
            <a:off x="3355950" y="489350"/>
            <a:ext cx="5485124" cy="4280024"/>
          </a:xfrm>
          <a:prstGeom prst="rect">
            <a:avLst/>
          </a:prstGeom>
          <a:noFill/>
          <a:ln>
            <a:noFill/>
          </a:ln>
        </p:spPr>
      </p:pic>
      <p:pic>
        <p:nvPicPr>
          <p:cNvPr descr="Image" id="178" name="Google Shape;178;p3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9" name="Google Shape;179;p3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80" name="Shape 180"/>
        <p:cNvGrpSpPr/>
        <p:nvPr/>
      </p:nvGrpSpPr>
      <p:grpSpPr>
        <a:xfrm>
          <a:off x="0" y="0"/>
          <a:ext cx="0" cy="0"/>
          <a:chOff x="0" y="0"/>
          <a:chExt cx="0" cy="0"/>
        </a:xfrm>
      </p:grpSpPr>
      <p:pic>
        <p:nvPicPr>
          <p:cNvPr descr="Image" id="181" name="Google Shape;181;p4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2" name="Google Shape;182;p4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83" name="Shape 183"/>
        <p:cNvGrpSpPr/>
        <p:nvPr/>
      </p:nvGrpSpPr>
      <p:grpSpPr>
        <a:xfrm>
          <a:off x="0" y="0"/>
          <a:ext cx="0" cy="0"/>
          <a:chOff x="0" y="0"/>
          <a:chExt cx="0" cy="0"/>
        </a:xfrm>
      </p:grpSpPr>
      <p:pic>
        <p:nvPicPr>
          <p:cNvPr descr="Image" id="184" name="Google Shape;184;p4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5" name="Google Shape;185;p4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86" name="Google Shape;186;p41"/>
          <p:cNvPicPr preferRelativeResize="0"/>
          <p:nvPr/>
        </p:nvPicPr>
        <p:blipFill>
          <a:blip r:embed="rId3">
            <a:alphaModFix/>
          </a:blip>
          <a:stretch>
            <a:fillRect/>
          </a:stretch>
        </p:blipFill>
        <p:spPr>
          <a:xfrm>
            <a:off x="756639" y="2608609"/>
            <a:ext cx="266022" cy="235093"/>
          </a:xfrm>
          <a:prstGeom prst="rect">
            <a:avLst/>
          </a:prstGeom>
          <a:noFill/>
          <a:ln>
            <a:noFill/>
          </a:ln>
        </p:spPr>
      </p:pic>
      <p:pic>
        <p:nvPicPr>
          <p:cNvPr descr="Image" id="187" name="Google Shape;187;p41"/>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188" name="Google Shape;188;p41"/>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89" name="Shape 189"/>
        <p:cNvGrpSpPr/>
        <p:nvPr/>
      </p:nvGrpSpPr>
      <p:grpSpPr>
        <a:xfrm>
          <a:off x="0" y="0"/>
          <a:ext cx="0" cy="0"/>
          <a:chOff x="0" y="0"/>
          <a:chExt cx="0" cy="0"/>
        </a:xfrm>
      </p:grpSpPr>
      <p:pic>
        <p:nvPicPr>
          <p:cNvPr id="190" name="Google Shape;190;p42"/>
          <p:cNvPicPr preferRelativeResize="0"/>
          <p:nvPr/>
        </p:nvPicPr>
        <p:blipFill>
          <a:blip r:embed="rId2">
            <a:alphaModFix/>
          </a:blip>
          <a:stretch>
            <a:fillRect/>
          </a:stretch>
        </p:blipFill>
        <p:spPr>
          <a:xfrm>
            <a:off x="4383875" y="1543300"/>
            <a:ext cx="376350" cy="358275"/>
          </a:xfrm>
          <a:prstGeom prst="rect">
            <a:avLst/>
          </a:prstGeom>
          <a:noFill/>
          <a:ln>
            <a:noFill/>
          </a:ln>
        </p:spPr>
      </p:pic>
      <p:pic>
        <p:nvPicPr>
          <p:cNvPr id="191" name="Google Shape;191;p42"/>
          <p:cNvPicPr preferRelativeResize="0"/>
          <p:nvPr/>
        </p:nvPicPr>
        <p:blipFill>
          <a:blip r:embed="rId2">
            <a:alphaModFix/>
          </a:blip>
          <a:stretch>
            <a:fillRect/>
          </a:stretch>
        </p:blipFill>
        <p:spPr>
          <a:xfrm>
            <a:off x="7278600" y="1543300"/>
            <a:ext cx="376350" cy="358275"/>
          </a:xfrm>
          <a:prstGeom prst="rect">
            <a:avLst/>
          </a:prstGeom>
          <a:noFill/>
          <a:ln>
            <a:noFill/>
          </a:ln>
        </p:spPr>
      </p:pic>
      <p:pic>
        <p:nvPicPr>
          <p:cNvPr id="192" name="Google Shape;192;p42"/>
          <p:cNvPicPr preferRelativeResize="0"/>
          <p:nvPr/>
        </p:nvPicPr>
        <p:blipFill>
          <a:blip r:embed="rId2">
            <a:alphaModFix/>
          </a:blip>
          <a:stretch>
            <a:fillRect/>
          </a:stretch>
        </p:blipFill>
        <p:spPr>
          <a:xfrm>
            <a:off x="1489150" y="1543300"/>
            <a:ext cx="376350" cy="358275"/>
          </a:xfrm>
          <a:prstGeom prst="rect">
            <a:avLst/>
          </a:prstGeom>
          <a:noFill/>
          <a:ln>
            <a:noFill/>
          </a:ln>
        </p:spPr>
      </p:pic>
      <p:pic>
        <p:nvPicPr>
          <p:cNvPr descr="Image" id="193" name="Google Shape;193;p4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94" name="Shape 194"/>
        <p:cNvGrpSpPr/>
        <p:nvPr/>
      </p:nvGrpSpPr>
      <p:grpSpPr>
        <a:xfrm>
          <a:off x="0" y="0"/>
          <a:ext cx="0" cy="0"/>
          <a:chOff x="0" y="0"/>
          <a:chExt cx="0" cy="0"/>
        </a:xfrm>
      </p:grpSpPr>
      <p:pic>
        <p:nvPicPr>
          <p:cNvPr id="195" name="Google Shape;195;p43"/>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96" name="Shape 196"/>
        <p:cNvGrpSpPr/>
        <p:nvPr/>
      </p:nvGrpSpPr>
      <p:grpSpPr>
        <a:xfrm>
          <a:off x="0" y="0"/>
          <a:ext cx="0" cy="0"/>
          <a:chOff x="0" y="0"/>
          <a:chExt cx="0" cy="0"/>
        </a:xfrm>
      </p:grpSpPr>
      <p:pic>
        <p:nvPicPr>
          <p:cNvPr id="197" name="Google Shape;197;p44"/>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98" name="Shape 198"/>
        <p:cNvGrpSpPr/>
        <p:nvPr/>
      </p:nvGrpSpPr>
      <p:grpSpPr>
        <a:xfrm>
          <a:off x="0" y="0"/>
          <a:ext cx="0" cy="0"/>
          <a:chOff x="0" y="0"/>
          <a:chExt cx="0" cy="0"/>
        </a:xfrm>
      </p:grpSpPr>
      <p:pic>
        <p:nvPicPr>
          <p:cNvPr id="199" name="Google Shape;199;p45"/>
          <p:cNvPicPr preferRelativeResize="0"/>
          <p:nvPr/>
        </p:nvPicPr>
        <p:blipFill rotWithShape="1">
          <a:blip r:embed="rId2">
            <a:alphaModFix/>
          </a:blip>
          <a:srcRect b="0" l="16002" r="15784" t="0"/>
          <a:stretch/>
        </p:blipFill>
        <p:spPr>
          <a:xfrm>
            <a:off x="6112453" y="0"/>
            <a:ext cx="5122559" cy="5143500"/>
          </a:xfrm>
          <a:prstGeom prst="rect">
            <a:avLst/>
          </a:prstGeom>
          <a:noFill/>
          <a:ln>
            <a:noFill/>
          </a:ln>
        </p:spPr>
      </p:pic>
      <p:sp>
        <p:nvSpPr>
          <p:cNvPr id="200" name="Google Shape;200;p45"/>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rgbClr val="434343"/>
                </a:solidFill>
                <a:latin typeface="Montserrat"/>
                <a:ea typeface="Montserrat"/>
                <a:cs typeface="Montserrat"/>
                <a:sym typeface="Montserrat"/>
              </a:rPr>
              <a:t>Hear, forget. See, remember</a:t>
            </a:r>
            <a:r>
              <a:rPr b="1" lang="en" sz="3000">
                <a:solidFill>
                  <a:srgbClr val="2DC5FA"/>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endParaRPr b="1" sz="3000">
              <a:solidFill>
                <a:srgbClr val="434343"/>
              </a:solidFill>
              <a:latin typeface="Montserrat"/>
              <a:ea typeface="Montserrat"/>
              <a:cs typeface="Montserrat"/>
              <a:sym typeface="Montserrat"/>
            </a:endParaRPr>
          </a:p>
          <a:p>
            <a:pPr indent="0" lvl="0" marL="0" rtl="0" algn="l">
              <a:lnSpc>
                <a:spcPct val="100000"/>
              </a:lnSpc>
              <a:spcBef>
                <a:spcPts val="1600"/>
              </a:spcBef>
              <a:spcAft>
                <a:spcPts val="1600"/>
              </a:spcAft>
              <a:buNone/>
            </a:pPr>
            <a:r>
              <a:rPr b="1" lang="en" sz="3000">
                <a:solidFill>
                  <a:srgbClr val="2DC5FA"/>
                </a:solidFill>
                <a:latin typeface="Montserrat"/>
                <a:ea typeface="Montserrat"/>
                <a:cs typeface="Montserrat"/>
                <a:sym typeface="Montserrat"/>
              </a:rPr>
              <a:t>Do, Understand</a:t>
            </a:r>
            <a:endParaRPr b="1" sz="3000">
              <a:solidFill>
                <a:srgbClr val="434343"/>
              </a:solidFill>
              <a:latin typeface="Roboto Slab"/>
              <a:ea typeface="Roboto Slab"/>
              <a:cs typeface="Roboto Slab"/>
              <a:sym typeface="Roboto Slab"/>
            </a:endParaRPr>
          </a:p>
        </p:txBody>
      </p:sp>
      <p:pic>
        <p:nvPicPr>
          <p:cNvPr descr="Image" id="201" name="Google Shape;201;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02" name="Google Shape;202;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203" name="Shape 203"/>
        <p:cNvGrpSpPr/>
        <p:nvPr/>
      </p:nvGrpSpPr>
      <p:grpSpPr>
        <a:xfrm>
          <a:off x="0" y="0"/>
          <a:ext cx="0" cy="0"/>
          <a:chOff x="0" y="0"/>
          <a:chExt cx="0" cy="0"/>
        </a:xfrm>
      </p:grpSpPr>
      <p:pic>
        <p:nvPicPr>
          <p:cNvPr descr="Image" id="204" name="Google Shape;204;p4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05" name="Google Shape;205;p4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6" name="Shape 206"/>
        <p:cNvGrpSpPr/>
        <p:nvPr/>
      </p:nvGrpSpPr>
      <p:grpSpPr>
        <a:xfrm>
          <a:off x="0" y="0"/>
          <a:ext cx="0" cy="0"/>
          <a:chOff x="0" y="0"/>
          <a:chExt cx="0" cy="0"/>
        </a:xfrm>
      </p:grpSpPr>
      <p:sp>
        <p:nvSpPr>
          <p:cNvPr id="207" name="Google Shape;207;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8" name="Google Shape;208;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9" name="Google Shape;209;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214" name="Shape 214"/>
        <p:cNvGrpSpPr/>
        <p:nvPr/>
      </p:nvGrpSpPr>
      <p:grpSpPr>
        <a:xfrm>
          <a:off x="0" y="0"/>
          <a:ext cx="0" cy="0"/>
          <a:chOff x="0" y="0"/>
          <a:chExt cx="0" cy="0"/>
        </a:xfrm>
      </p:grpSpPr>
      <p:sp>
        <p:nvSpPr>
          <p:cNvPr id="215" name="Google Shape;215;p4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6" name="Google Shape;216;p4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7" name="Google Shape;217;p4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218" name="Shape 218"/>
        <p:cNvGrpSpPr/>
        <p:nvPr/>
      </p:nvGrpSpPr>
      <p:grpSpPr>
        <a:xfrm>
          <a:off x="0" y="0"/>
          <a:ext cx="0" cy="0"/>
          <a:chOff x="0" y="0"/>
          <a:chExt cx="0" cy="0"/>
        </a:xfrm>
      </p:grpSpPr>
      <p:sp>
        <p:nvSpPr>
          <p:cNvPr id="219" name="Google Shape;219;p50"/>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0" name="Google Shape;220;p50"/>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1" name="Google Shape;221;p50"/>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2" name="Google Shape;222;p5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223" name="Shape 223"/>
        <p:cNvGrpSpPr/>
        <p:nvPr/>
      </p:nvGrpSpPr>
      <p:grpSpPr>
        <a:xfrm>
          <a:off x="0" y="0"/>
          <a:ext cx="0" cy="0"/>
          <a:chOff x="0" y="0"/>
          <a:chExt cx="0" cy="0"/>
        </a:xfrm>
      </p:grpSpPr>
      <p:sp>
        <p:nvSpPr>
          <p:cNvPr id="224" name="Google Shape;224;p51"/>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5" name="Google Shape;225;p5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226" name="Shape 226"/>
        <p:cNvGrpSpPr/>
        <p:nvPr/>
      </p:nvGrpSpPr>
      <p:grpSpPr>
        <a:xfrm>
          <a:off x="0" y="0"/>
          <a:ext cx="0" cy="0"/>
          <a:chOff x="0" y="0"/>
          <a:chExt cx="0" cy="0"/>
        </a:xfrm>
      </p:grpSpPr>
      <p:sp>
        <p:nvSpPr>
          <p:cNvPr id="227" name="Google Shape;227;p52"/>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8" name="Google Shape;228;p52"/>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29" name="Google Shape;229;p52"/>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0" name="Google Shape;230;p5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231" name="Shape 231"/>
        <p:cNvGrpSpPr/>
        <p:nvPr/>
      </p:nvGrpSpPr>
      <p:grpSpPr>
        <a:xfrm>
          <a:off x="0" y="0"/>
          <a:ext cx="0" cy="0"/>
          <a:chOff x="0" y="0"/>
          <a:chExt cx="0" cy="0"/>
        </a:xfrm>
      </p:grpSpPr>
      <p:sp>
        <p:nvSpPr>
          <p:cNvPr id="232" name="Google Shape;232;p5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3" name="Google Shape;233;p5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234" name="Shape 234"/>
        <p:cNvGrpSpPr/>
        <p:nvPr/>
      </p:nvGrpSpPr>
      <p:grpSpPr>
        <a:xfrm>
          <a:off x="0" y="0"/>
          <a:ext cx="0" cy="0"/>
          <a:chOff x="0" y="0"/>
          <a:chExt cx="0" cy="0"/>
        </a:xfrm>
      </p:grpSpPr>
      <p:sp>
        <p:nvSpPr>
          <p:cNvPr id="235" name="Google Shape;235;p54"/>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36" name="Google Shape;236;p54"/>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37" name="Google Shape;237;p5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238" name="Shape 238"/>
        <p:cNvGrpSpPr/>
        <p:nvPr/>
      </p:nvGrpSpPr>
      <p:grpSpPr>
        <a:xfrm>
          <a:off x="0" y="0"/>
          <a:ext cx="0" cy="0"/>
          <a:chOff x="0" y="0"/>
          <a:chExt cx="0" cy="0"/>
        </a:xfrm>
      </p:grpSpPr>
      <p:sp>
        <p:nvSpPr>
          <p:cNvPr id="239" name="Google Shape;239;p55"/>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0" name="Google Shape;240;p55"/>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41" name="Google Shape;241;p55"/>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2" name="Google Shape;242;p5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243" name="Shape 243"/>
        <p:cNvGrpSpPr/>
        <p:nvPr/>
      </p:nvGrpSpPr>
      <p:grpSpPr>
        <a:xfrm>
          <a:off x="0" y="0"/>
          <a:ext cx="0" cy="0"/>
          <a:chOff x="0" y="0"/>
          <a:chExt cx="0" cy="0"/>
        </a:xfrm>
      </p:grpSpPr>
      <p:sp>
        <p:nvSpPr>
          <p:cNvPr id="244" name="Google Shape;244;p56"/>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5" name="Google Shape;245;p5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246" name="Shape 246"/>
        <p:cNvGrpSpPr/>
        <p:nvPr/>
      </p:nvGrpSpPr>
      <p:grpSpPr>
        <a:xfrm>
          <a:off x="0" y="0"/>
          <a:ext cx="0" cy="0"/>
          <a:chOff x="0" y="0"/>
          <a:chExt cx="0" cy="0"/>
        </a:xfrm>
      </p:grpSpPr>
      <p:sp>
        <p:nvSpPr>
          <p:cNvPr id="247" name="Google Shape;247;p57"/>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8" name="Google Shape;248;p57"/>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49" name="Google Shape;249;p57"/>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0" name="Google Shape;250;p5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251" name="Shape 251"/>
        <p:cNvGrpSpPr/>
        <p:nvPr/>
      </p:nvGrpSpPr>
      <p:grpSpPr>
        <a:xfrm>
          <a:off x="0" y="0"/>
          <a:ext cx="0" cy="0"/>
          <a:chOff x="0" y="0"/>
          <a:chExt cx="0" cy="0"/>
        </a:xfrm>
      </p:grpSpPr>
      <p:sp>
        <p:nvSpPr>
          <p:cNvPr id="252" name="Google Shape;252;p58"/>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3" name="Google Shape;253;p58"/>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4" name="Google Shape;254;p5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55" name="Shape 255"/>
        <p:cNvGrpSpPr/>
        <p:nvPr/>
      </p:nvGrpSpPr>
      <p:grpSpPr>
        <a:xfrm>
          <a:off x="0" y="0"/>
          <a:ext cx="0" cy="0"/>
          <a:chOff x="0" y="0"/>
          <a:chExt cx="0" cy="0"/>
        </a:xfrm>
      </p:grpSpPr>
      <p:sp>
        <p:nvSpPr>
          <p:cNvPr id="256" name="Google Shape;256;p59"/>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7" name="Google Shape;257;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258" name="Shape 258"/>
        <p:cNvGrpSpPr/>
        <p:nvPr/>
      </p:nvGrpSpPr>
      <p:grpSpPr>
        <a:xfrm>
          <a:off x="0" y="0"/>
          <a:ext cx="0" cy="0"/>
          <a:chOff x="0" y="0"/>
          <a:chExt cx="0" cy="0"/>
        </a:xfrm>
      </p:grpSpPr>
      <p:sp>
        <p:nvSpPr>
          <p:cNvPr id="259" name="Google Shape;259;p6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4.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theme" Target="../theme/theme1.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2.xml"/><Relationship Id="rId1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4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2" name="Google Shape;212;p48"/>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3" name="Google Shape;213;p4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35.jpg"/><Relationship Id="rId4" Type="http://schemas.openxmlformats.org/officeDocument/2006/relationships/image" Target="../media/image34.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34.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41.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47.jp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61"/>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 ANALYTICS</a:t>
            </a:r>
            <a:r>
              <a:rPr lang="en">
                <a:latin typeface="Montserrat"/>
                <a:ea typeface="Montserrat"/>
                <a:cs typeface="Montserrat"/>
                <a:sym typeface="Montserrat"/>
              </a:rPr>
              <a:t> | IRONHACK</a:t>
            </a:r>
            <a:endParaRPr>
              <a:latin typeface="Montserrat"/>
              <a:ea typeface="Montserrat"/>
              <a:cs typeface="Montserrat"/>
              <a:sym typeface="Montserrat"/>
            </a:endParaRPr>
          </a:p>
        </p:txBody>
      </p:sp>
      <p:sp>
        <p:nvSpPr>
          <p:cNvPr id="265" name="Google Shape;265;p61"/>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Project Management &amp; Agile</a:t>
            </a:r>
            <a:endParaRPr>
              <a:latin typeface="Montserrat"/>
              <a:ea typeface="Montserrat"/>
              <a:cs typeface="Montserrat"/>
              <a:sym typeface="Montserrat"/>
            </a:endParaRPr>
          </a:p>
        </p:txBody>
      </p:sp>
      <p:pic>
        <p:nvPicPr>
          <p:cNvPr id="266" name="Google Shape;266;p6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70"/>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Agile processes promote sustainable work</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Continuous attention to technical excellence</a:t>
            </a:r>
            <a:r>
              <a:rPr lang="en">
                <a:latin typeface="Montserrat"/>
                <a:ea typeface="Montserrat"/>
                <a:cs typeface="Montserrat"/>
                <a:sym typeface="Montserrat"/>
              </a:rPr>
              <a:t> enhances agility.</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Simplicity is essential.</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Self-organizing teams.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Reflects on how to become more effective.</a:t>
            </a:r>
            <a:endParaRPr b="1">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
        <p:nvSpPr>
          <p:cNvPr id="327" name="Google Shape;327;p70"/>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Agile </a:t>
            </a:r>
            <a:r>
              <a:rPr b="1" lang="en" sz="2300">
                <a:solidFill>
                  <a:srgbClr val="2DC5FA"/>
                </a:solidFill>
                <a:latin typeface="Montserrat"/>
                <a:ea typeface="Montserrat"/>
                <a:cs typeface="Montserrat"/>
                <a:sym typeface="Montserrat"/>
              </a:rPr>
              <a:t>Principles</a:t>
            </a:r>
            <a:endParaRPr sz="2300">
              <a:solidFill>
                <a:srgbClr val="2DC5FA"/>
              </a:solidFill>
              <a:latin typeface="Montserrat"/>
              <a:ea typeface="Montserrat"/>
              <a:cs typeface="Montserrat"/>
              <a:sym typeface="Montserrat"/>
            </a:endParaRPr>
          </a:p>
        </p:txBody>
      </p:sp>
      <p:sp>
        <p:nvSpPr>
          <p:cNvPr id="328" name="Google Shape;328;p70"/>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B7B7B7"/>
                </a:solidFill>
                <a:latin typeface="Montserrat"/>
                <a:ea typeface="Montserrat"/>
                <a:cs typeface="Montserrat"/>
                <a:sym typeface="Montserrat"/>
              </a:rPr>
              <a:t>M O N T H L Y  G L O B A L</a:t>
            </a:r>
            <a:endParaRPr b="1" sz="500">
              <a:solidFill>
                <a:srgbClr val="B7B7B7"/>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71"/>
          <p:cNvPicPr preferRelativeResize="0"/>
          <p:nvPr/>
        </p:nvPicPr>
        <p:blipFill rotWithShape="1">
          <a:blip r:embed="rId3">
            <a:alphaModFix/>
          </a:blip>
          <a:srcRect b="0" l="13700" r="21824" t="0"/>
          <a:stretch/>
        </p:blipFill>
        <p:spPr>
          <a:xfrm>
            <a:off x="762600" y="723950"/>
            <a:ext cx="3810001" cy="3695700"/>
          </a:xfrm>
          <a:prstGeom prst="rect">
            <a:avLst/>
          </a:prstGeom>
          <a:noFill/>
          <a:ln>
            <a:noFill/>
          </a:ln>
        </p:spPr>
      </p:pic>
      <p:pic>
        <p:nvPicPr>
          <p:cNvPr descr="Image" id="334" name="Google Shape;334;p71"/>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35" name="Google Shape;335;p71"/>
          <p:cNvSpPr txBox="1"/>
          <p:nvPr/>
        </p:nvSpPr>
        <p:spPr>
          <a:xfrm>
            <a:off x="4860100" y="2243175"/>
            <a:ext cx="3312600" cy="1223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800"/>
              <a:buFont typeface="Arial"/>
              <a:buNone/>
            </a:pPr>
            <a:r>
              <a:rPr lang="en" sz="1600">
                <a:solidFill>
                  <a:srgbClr val="FFFFFF"/>
                </a:solidFill>
                <a:latin typeface="Montserrat"/>
                <a:ea typeface="Montserrat"/>
                <a:cs typeface="Montserrat"/>
                <a:sym typeface="Montserrat"/>
              </a:rPr>
              <a:t>When reality disagrees with  the plans, change the plans! </a:t>
            </a:r>
            <a:endParaRPr sz="1600">
              <a:solidFill>
                <a:srgbClr val="FFFFFF"/>
              </a:solidFill>
              <a:latin typeface="Montserrat"/>
              <a:ea typeface="Montserrat"/>
              <a:cs typeface="Montserrat"/>
              <a:sym typeface="Montserrat"/>
            </a:endParaRPr>
          </a:p>
        </p:txBody>
      </p:sp>
      <p:sp>
        <p:nvSpPr>
          <p:cNvPr id="336" name="Google Shape;336;p71"/>
          <p:cNvSpPr txBox="1"/>
          <p:nvPr/>
        </p:nvSpPr>
        <p:spPr>
          <a:xfrm>
            <a:off x="4850423" y="1181100"/>
            <a:ext cx="2093100" cy="3525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2300"/>
              <a:buFont typeface="Arial"/>
              <a:buNone/>
            </a:pPr>
            <a:r>
              <a:rPr b="1" lang="en" sz="2400">
                <a:solidFill>
                  <a:srgbClr val="FFFFFF"/>
                </a:solidFill>
                <a:latin typeface="Montserrat"/>
                <a:ea typeface="Montserrat"/>
                <a:cs typeface="Montserrat"/>
                <a:sym typeface="Montserrat"/>
              </a:rPr>
              <a:t>Planning is Adaptive</a:t>
            </a:r>
            <a:endParaRPr sz="2400">
              <a:latin typeface="Montserrat"/>
              <a:ea typeface="Montserrat"/>
              <a:cs typeface="Montserrat"/>
              <a:sym typeface="Montserrat"/>
            </a:endParaRPr>
          </a:p>
        </p:txBody>
      </p:sp>
      <p:pic>
        <p:nvPicPr>
          <p:cNvPr descr="Image" id="337" name="Google Shape;337;p71"/>
          <p:cNvPicPr preferRelativeResize="0"/>
          <p:nvPr/>
        </p:nvPicPr>
        <p:blipFill rotWithShape="1">
          <a:blip r:embed="rId5">
            <a:alphaModFix/>
          </a:blip>
          <a:srcRect b="0" l="0" r="0" t="0"/>
          <a:stretch/>
        </p:blipFill>
        <p:spPr>
          <a:xfrm>
            <a:off x="-652462" y="-1820863"/>
            <a:ext cx="3448050" cy="3714750"/>
          </a:xfrm>
          <a:prstGeom prst="rect">
            <a:avLst/>
          </a:prstGeom>
          <a:noFill/>
          <a:ln>
            <a:noFill/>
          </a:ln>
        </p:spPr>
      </p:pic>
      <p:pic>
        <p:nvPicPr>
          <p:cNvPr descr="Image" id="338" name="Google Shape;338;p71"/>
          <p:cNvPicPr preferRelativeResize="0"/>
          <p:nvPr/>
        </p:nvPicPr>
        <p:blipFill rotWithShape="1">
          <a:blip r:embed="rId5">
            <a:alphaModFix/>
          </a:blip>
          <a:srcRect b="0" l="0" r="0" t="0"/>
          <a:stretch/>
        </p:blipFill>
        <p:spPr>
          <a:xfrm>
            <a:off x="7589838" y="2688833"/>
            <a:ext cx="3448050" cy="37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72"/>
          <p:cNvPicPr preferRelativeResize="0"/>
          <p:nvPr/>
        </p:nvPicPr>
        <p:blipFill rotWithShape="1">
          <a:blip r:embed="rId3">
            <a:alphaModFix/>
          </a:blip>
          <a:srcRect b="0" l="10659" r="12817" t="0"/>
          <a:stretch/>
        </p:blipFill>
        <p:spPr>
          <a:xfrm>
            <a:off x="762600" y="723900"/>
            <a:ext cx="3810001" cy="3695699"/>
          </a:xfrm>
          <a:prstGeom prst="rect">
            <a:avLst/>
          </a:prstGeom>
          <a:noFill/>
          <a:ln>
            <a:noFill/>
          </a:ln>
        </p:spPr>
      </p:pic>
      <p:pic>
        <p:nvPicPr>
          <p:cNvPr descr="Image" id="344" name="Google Shape;344;p72"/>
          <p:cNvPicPr preferRelativeResize="0"/>
          <p:nvPr/>
        </p:nvPicPr>
        <p:blipFill rotWithShape="1">
          <a:blip r:embed="rId4">
            <a:alphaModFix/>
          </a:blip>
          <a:srcRect b="0" l="0" r="0" t="0"/>
          <a:stretch/>
        </p:blipFill>
        <p:spPr>
          <a:xfrm>
            <a:off x="4571397" y="723900"/>
            <a:ext cx="3810000" cy="3695700"/>
          </a:xfrm>
          <a:prstGeom prst="rect">
            <a:avLst/>
          </a:prstGeom>
          <a:noFill/>
          <a:ln>
            <a:noFill/>
          </a:ln>
        </p:spPr>
      </p:pic>
      <p:sp>
        <p:nvSpPr>
          <p:cNvPr id="345" name="Google Shape;345;p72"/>
          <p:cNvSpPr txBox="1"/>
          <p:nvPr/>
        </p:nvSpPr>
        <p:spPr>
          <a:xfrm>
            <a:off x="4860100" y="1223300"/>
            <a:ext cx="3314100" cy="22428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Are you solving your team and users needs?</a:t>
            </a:r>
            <a:r>
              <a:rPr lang="en" sz="2400">
                <a:solidFill>
                  <a:srgbClr val="FFFFFF"/>
                </a:solidFill>
                <a:latin typeface="Montserrat"/>
                <a:ea typeface="Montserrat"/>
                <a:cs typeface="Montserrat"/>
                <a:sym typeface="Montserrat"/>
              </a:rPr>
              <a:t> </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600">
                <a:solidFill>
                  <a:srgbClr val="FFFFFF"/>
                </a:solidFill>
                <a:latin typeface="Montserrat"/>
                <a:ea typeface="Montserrat"/>
                <a:cs typeface="Montserrat"/>
                <a:sym typeface="Montserrat"/>
              </a:rPr>
              <a:t>That’s what means progress and nothing else. </a:t>
            </a:r>
            <a:endParaRPr sz="1600">
              <a:solidFill>
                <a:srgbClr val="FFFFFF"/>
              </a:solidFill>
              <a:latin typeface="Montserrat"/>
              <a:ea typeface="Montserrat"/>
              <a:cs typeface="Montserrat"/>
              <a:sym typeface="Montserrat"/>
            </a:endParaRPr>
          </a:p>
        </p:txBody>
      </p:sp>
      <p:pic>
        <p:nvPicPr>
          <p:cNvPr descr="Image" id="346" name="Google Shape;346;p72"/>
          <p:cNvPicPr preferRelativeResize="0"/>
          <p:nvPr/>
        </p:nvPicPr>
        <p:blipFill rotWithShape="1">
          <a:blip r:embed="rId5">
            <a:alphaModFix/>
          </a:blip>
          <a:srcRect b="0" l="0" r="0" t="0"/>
          <a:stretch/>
        </p:blipFill>
        <p:spPr>
          <a:xfrm>
            <a:off x="-1719262" y="-1516063"/>
            <a:ext cx="3448050" cy="3714750"/>
          </a:xfrm>
          <a:prstGeom prst="rect">
            <a:avLst/>
          </a:prstGeom>
          <a:noFill/>
          <a:ln>
            <a:noFill/>
          </a:ln>
        </p:spPr>
      </p:pic>
      <p:pic>
        <p:nvPicPr>
          <p:cNvPr descr="Image" id="347" name="Google Shape;347;p72"/>
          <p:cNvPicPr preferRelativeResize="0"/>
          <p:nvPr/>
        </p:nvPicPr>
        <p:blipFill rotWithShape="1">
          <a:blip r:embed="rId5">
            <a:alphaModFix/>
          </a:blip>
          <a:srcRect b="0" l="0" r="0" t="0"/>
          <a:stretch/>
        </p:blipFill>
        <p:spPr>
          <a:xfrm>
            <a:off x="7589838" y="3098948"/>
            <a:ext cx="3448050" cy="371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7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Agile</a:t>
            </a:r>
            <a:r>
              <a:rPr b="1" lang="en" sz="5000">
                <a:solidFill>
                  <a:srgbClr val="FDD35B"/>
                </a:solidFill>
                <a:latin typeface="Montserrat"/>
                <a:ea typeface="Montserrat"/>
                <a:cs typeface="Montserrat"/>
                <a:sym typeface="Montserrat"/>
              </a:rPr>
              <a:t> </a:t>
            </a:r>
            <a:r>
              <a:rPr b="1" lang="en" sz="5000">
                <a:solidFill>
                  <a:srgbClr val="2DC5FA"/>
                </a:solidFill>
                <a:latin typeface="Montserrat"/>
                <a:ea typeface="Montserrat"/>
                <a:cs typeface="Montserrat"/>
                <a:sym typeface="Montserrat"/>
              </a:rPr>
              <a:t>Values</a:t>
            </a:r>
            <a:endParaRPr b="1" sz="5000">
              <a:solidFill>
                <a:srgbClr val="2DC5FA"/>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4"/>
          <p:cNvSpPr/>
          <p:nvPr/>
        </p:nvSpPr>
        <p:spPr>
          <a:xfrm>
            <a:off x="4532199" y="-21928"/>
            <a:ext cx="4637100" cy="5187300"/>
          </a:xfrm>
          <a:prstGeom prst="rect">
            <a:avLst/>
          </a:prstGeom>
          <a:solidFill>
            <a:srgbClr val="E17B7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358" name="Google Shape;358;p74"/>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59" name="Google Shape;359;p7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60" name="Google Shape;360;p74"/>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lang="en" sz="3000">
                <a:solidFill>
                  <a:srgbClr val="E17B75"/>
                </a:solidFill>
                <a:latin typeface="Roboto"/>
                <a:ea typeface="Roboto"/>
                <a:cs typeface="Roboto"/>
                <a:sym typeface="Roboto"/>
              </a:rPr>
              <a:t>COMMITMENT</a:t>
            </a:r>
            <a:endParaRPr sz="500">
              <a:latin typeface="Roboto"/>
              <a:ea typeface="Roboto"/>
              <a:cs typeface="Roboto"/>
              <a:sym typeface="Roboto"/>
            </a:endParaRPr>
          </a:p>
        </p:txBody>
      </p:sp>
      <p:pic>
        <p:nvPicPr>
          <p:cNvPr id="361" name="Google Shape;361;p74"/>
          <p:cNvPicPr preferRelativeResize="0"/>
          <p:nvPr/>
        </p:nvPicPr>
        <p:blipFill rotWithShape="1">
          <a:blip r:embed="rId4">
            <a:alphaModFix/>
          </a:blip>
          <a:srcRect b="0" l="21560" r="-21560" t="0"/>
          <a:stretch/>
        </p:blipFill>
        <p:spPr>
          <a:xfrm>
            <a:off x="4532200" y="-21925"/>
            <a:ext cx="7780961" cy="518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75"/>
          <p:cNvPicPr preferRelativeResize="0"/>
          <p:nvPr/>
        </p:nvPicPr>
        <p:blipFill rotWithShape="1">
          <a:blip r:embed="rId3">
            <a:alphaModFix/>
          </a:blip>
          <a:srcRect b="0" l="32357" r="7419" t="0"/>
          <a:stretch/>
        </p:blipFill>
        <p:spPr>
          <a:xfrm>
            <a:off x="4506900" y="0"/>
            <a:ext cx="4637100" cy="5143500"/>
          </a:xfrm>
          <a:prstGeom prst="rect">
            <a:avLst/>
          </a:prstGeom>
          <a:noFill/>
          <a:ln>
            <a:noFill/>
          </a:ln>
        </p:spPr>
      </p:pic>
      <p:pic>
        <p:nvPicPr>
          <p:cNvPr descr="Image" id="367" name="Google Shape;367;p75"/>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68" name="Google Shape;368;p75"/>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69" name="Google Shape;369;p75"/>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lang="en" sz="3000">
                <a:solidFill>
                  <a:srgbClr val="E17B75"/>
                </a:solidFill>
                <a:latin typeface="Roboto"/>
                <a:ea typeface="Roboto"/>
                <a:cs typeface="Roboto"/>
                <a:sym typeface="Roboto"/>
              </a:rPr>
              <a:t>FOCUS</a:t>
            </a:r>
            <a:endParaRPr sz="5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76"/>
          <p:cNvPicPr preferRelativeResize="0"/>
          <p:nvPr/>
        </p:nvPicPr>
        <p:blipFill>
          <a:blip r:embed="rId3">
            <a:alphaModFix/>
          </a:blip>
          <a:stretch>
            <a:fillRect/>
          </a:stretch>
        </p:blipFill>
        <p:spPr>
          <a:xfrm>
            <a:off x="4532200" y="0"/>
            <a:ext cx="7873749" cy="5249175"/>
          </a:xfrm>
          <a:prstGeom prst="rect">
            <a:avLst/>
          </a:prstGeom>
          <a:noFill/>
          <a:ln>
            <a:noFill/>
          </a:ln>
        </p:spPr>
      </p:pic>
      <p:pic>
        <p:nvPicPr>
          <p:cNvPr descr="Image" id="375" name="Google Shape;375;p76"/>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76" name="Google Shape;376;p7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77" name="Google Shape;377;p76"/>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lang="en" sz="3000">
                <a:solidFill>
                  <a:srgbClr val="E17B75"/>
                </a:solidFill>
                <a:latin typeface="Roboto"/>
                <a:ea typeface="Roboto"/>
                <a:cs typeface="Roboto"/>
                <a:sym typeface="Roboto"/>
              </a:rPr>
              <a:t>OPENNESS</a:t>
            </a:r>
            <a:endParaRPr sz="5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Image" id="382" name="Google Shape;382;p7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83" name="Google Shape;383;p7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84" name="Google Shape;384;p77"/>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lang="en" sz="3000">
                <a:solidFill>
                  <a:srgbClr val="E17B75"/>
                </a:solidFill>
                <a:latin typeface="Roboto"/>
                <a:ea typeface="Roboto"/>
                <a:cs typeface="Roboto"/>
                <a:sym typeface="Roboto"/>
              </a:rPr>
              <a:t>RESPECT</a:t>
            </a:r>
            <a:endParaRPr sz="500">
              <a:latin typeface="Roboto"/>
              <a:ea typeface="Roboto"/>
              <a:cs typeface="Roboto"/>
              <a:sym typeface="Roboto"/>
            </a:endParaRPr>
          </a:p>
        </p:txBody>
      </p:sp>
      <p:pic>
        <p:nvPicPr>
          <p:cNvPr id="385" name="Google Shape;385;p77"/>
          <p:cNvPicPr preferRelativeResize="0"/>
          <p:nvPr/>
        </p:nvPicPr>
        <p:blipFill rotWithShape="1">
          <a:blip r:embed="rId4">
            <a:alphaModFix/>
          </a:blip>
          <a:srcRect b="0" l="22050" r="-22050" t="0"/>
          <a:stretch/>
        </p:blipFill>
        <p:spPr>
          <a:xfrm>
            <a:off x="4532200" y="0"/>
            <a:ext cx="7269817" cy="5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78"/>
          <p:cNvPicPr preferRelativeResize="0"/>
          <p:nvPr/>
        </p:nvPicPr>
        <p:blipFill>
          <a:blip r:embed="rId3">
            <a:alphaModFix/>
          </a:blip>
          <a:stretch>
            <a:fillRect/>
          </a:stretch>
        </p:blipFill>
        <p:spPr>
          <a:xfrm>
            <a:off x="4532202" y="0"/>
            <a:ext cx="4637100" cy="6948355"/>
          </a:xfrm>
          <a:prstGeom prst="rect">
            <a:avLst/>
          </a:prstGeom>
          <a:noFill/>
          <a:ln>
            <a:noFill/>
          </a:ln>
        </p:spPr>
      </p:pic>
      <p:pic>
        <p:nvPicPr>
          <p:cNvPr descr="Image" id="391" name="Google Shape;391;p78"/>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392" name="Google Shape;392;p78"/>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393" name="Google Shape;393;p78"/>
          <p:cNvSpPr txBox="1"/>
          <p:nvPr/>
        </p:nvSpPr>
        <p:spPr>
          <a:xfrm>
            <a:off x="710697" y="2242939"/>
            <a:ext cx="3105600" cy="462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17B75"/>
              </a:buClr>
              <a:buSzPts val="3000"/>
              <a:buFont typeface="Arial"/>
              <a:buNone/>
            </a:pPr>
            <a:r>
              <a:rPr lang="en" sz="3000">
                <a:solidFill>
                  <a:srgbClr val="E17B75"/>
                </a:solidFill>
                <a:latin typeface="Roboto"/>
                <a:ea typeface="Roboto"/>
                <a:cs typeface="Roboto"/>
                <a:sym typeface="Roboto"/>
              </a:rPr>
              <a:t>COURAGE</a:t>
            </a:r>
            <a:endParaRPr sz="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pic>
        <p:nvPicPr>
          <p:cNvPr descr="IH_BLUE-LOGO_1200x1200.png" id="398" name="Google Shape;398;p79"/>
          <p:cNvPicPr preferRelativeResize="0"/>
          <p:nvPr/>
        </p:nvPicPr>
        <p:blipFill rotWithShape="1">
          <a:blip r:embed="rId4">
            <a:alphaModFix/>
          </a:blip>
          <a:srcRect b="0" l="0" r="0" t="0"/>
          <a:stretch/>
        </p:blipFill>
        <p:spPr>
          <a:xfrm>
            <a:off x="7379818" y="332468"/>
            <a:ext cx="1498488" cy="1498488"/>
          </a:xfrm>
          <a:prstGeom prst="rect">
            <a:avLst/>
          </a:prstGeom>
          <a:noFill/>
          <a:ln>
            <a:noFill/>
          </a:ln>
        </p:spPr>
      </p:pic>
      <p:sp>
        <p:nvSpPr>
          <p:cNvPr id="399" name="Google Shape;399;p79"/>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Kanban</a:t>
            </a:r>
            <a:endParaRPr b="1" sz="5000">
              <a:solidFill>
                <a:srgbClr val="FFD96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6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Project Management</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Why agile?</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Agile Values</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Agile Principles</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Kanban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2000">
                <a:solidFill>
                  <a:srgbClr val="000000"/>
                </a:solidFill>
                <a:latin typeface="Montserrat Medium"/>
                <a:ea typeface="Montserrat Medium"/>
                <a:cs typeface="Montserrat Medium"/>
                <a:sym typeface="Montserrat Medium"/>
              </a:rPr>
              <a:t>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2000">
                <a:solidFill>
                  <a:srgbClr val="000000"/>
                </a:solidFill>
                <a:latin typeface="Montserrat Medium"/>
                <a:ea typeface="Montserrat Medium"/>
                <a:cs typeface="Montserrat Medium"/>
                <a:sym typeface="Montserrat Medium"/>
              </a:rPr>
              <a:t> </a:t>
            </a:r>
            <a:endParaRPr sz="2000">
              <a:latin typeface="Montserrat Medium"/>
              <a:ea typeface="Montserrat Medium"/>
              <a:cs typeface="Montserrat Medium"/>
              <a:sym typeface="Montserrat Medium"/>
            </a:endParaRPr>
          </a:p>
        </p:txBody>
      </p:sp>
      <p:sp>
        <p:nvSpPr>
          <p:cNvPr id="272" name="Google Shape;272;p6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Agenda</a:t>
            </a:r>
            <a:endParaRPr b="1" sz="2300">
              <a:solidFill>
                <a:srgbClr val="434343"/>
              </a:solidFill>
              <a:latin typeface="Montserrat"/>
              <a:ea typeface="Montserrat"/>
              <a:cs typeface="Montserrat"/>
              <a:sym typeface="Montserrat"/>
            </a:endParaRPr>
          </a:p>
        </p:txBody>
      </p:sp>
      <p:sp>
        <p:nvSpPr>
          <p:cNvPr id="273" name="Google Shape;273;p6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274" name="Google Shape;274;p62"/>
          <p:cNvPicPr preferRelativeResize="0"/>
          <p:nvPr/>
        </p:nvPicPr>
        <p:blipFill>
          <a:blip r:embed="rId4">
            <a:alphaModFix/>
          </a:blip>
          <a:stretch>
            <a:fillRect/>
          </a:stretch>
        </p:blipFill>
        <p:spPr>
          <a:xfrm>
            <a:off x="768125" y="1127525"/>
            <a:ext cx="2838425" cy="2971800"/>
          </a:xfrm>
          <a:prstGeom prst="rect">
            <a:avLst/>
          </a:prstGeom>
          <a:noFill/>
          <a:ln>
            <a:noFill/>
          </a:ln>
        </p:spPr>
      </p:pic>
      <p:sp>
        <p:nvSpPr>
          <p:cNvPr id="275" name="Google Shape;275;p6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500">
                <a:solidFill>
                  <a:srgbClr val="B7B7B7"/>
                </a:solidFill>
                <a:latin typeface="Montserrat"/>
                <a:ea typeface="Montserrat"/>
                <a:cs typeface="Montserrat"/>
                <a:sym typeface="Montserrat"/>
              </a:rPr>
              <a:t>Credit: Unsplash</a:t>
            </a:r>
            <a:endParaRPr b="1" sz="500">
              <a:solidFill>
                <a:srgbClr val="B7B7B7"/>
              </a:solidFill>
              <a:latin typeface="Montserrat"/>
              <a:ea typeface="Montserrat"/>
              <a:cs typeface="Montserrat"/>
              <a:sym typeface="Montserrat"/>
            </a:endParaRPr>
          </a:p>
        </p:txBody>
      </p:sp>
      <p:pic>
        <p:nvPicPr>
          <p:cNvPr id="276" name="Google Shape;276;p62"/>
          <p:cNvPicPr preferRelativeResize="0"/>
          <p:nvPr/>
        </p:nvPicPr>
        <p:blipFill rotWithShape="1">
          <a:blip r:embed="rId5">
            <a:alphaModFix/>
          </a:blip>
          <a:srcRect b="30201" l="0" r="0" t="0"/>
          <a:stretch/>
        </p:blipFill>
        <p:spPr>
          <a:xfrm>
            <a:off x="768125" y="1127525"/>
            <a:ext cx="2838426" cy="2971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80"/>
          <p:cNvPicPr preferRelativeResize="0"/>
          <p:nvPr/>
        </p:nvPicPr>
        <p:blipFill rotWithShape="1">
          <a:blip r:embed="rId3">
            <a:alphaModFix/>
          </a:blip>
          <a:srcRect b="0" l="0" r="0" t="0"/>
          <a:stretch/>
        </p:blipFill>
        <p:spPr>
          <a:xfrm>
            <a:off x="1773425" y="903276"/>
            <a:ext cx="5597146" cy="333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81"/>
          <p:cNvPicPr preferRelativeResize="0"/>
          <p:nvPr/>
        </p:nvPicPr>
        <p:blipFill rotWithShape="1">
          <a:blip r:embed="rId4">
            <a:alphaModFix/>
          </a:blip>
          <a:srcRect b="0" l="0" r="0" t="0"/>
          <a:stretch/>
        </p:blipFill>
        <p:spPr>
          <a:xfrm>
            <a:off x="4812675" y="2216224"/>
            <a:ext cx="3863426" cy="2216575"/>
          </a:xfrm>
          <a:prstGeom prst="rect">
            <a:avLst/>
          </a:prstGeom>
          <a:noFill/>
          <a:ln>
            <a:noFill/>
          </a:ln>
        </p:spPr>
      </p:pic>
      <p:sp>
        <p:nvSpPr>
          <p:cNvPr id="410" name="Google Shape;410;p81"/>
          <p:cNvSpPr txBox="1"/>
          <p:nvPr/>
        </p:nvSpPr>
        <p:spPr>
          <a:xfrm>
            <a:off x="500875" y="1838275"/>
            <a:ext cx="7749600" cy="2646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B064EA"/>
              </a:buClr>
              <a:buSzPts val="1400"/>
              <a:buFont typeface="Montserrat"/>
              <a:buChar char="●"/>
            </a:pPr>
            <a:r>
              <a:rPr b="1" lang="en">
                <a:solidFill>
                  <a:srgbClr val="B064EA"/>
                </a:solidFill>
                <a:latin typeface="Montserrat"/>
                <a:ea typeface="Montserrat"/>
                <a:cs typeface="Montserrat"/>
                <a:sym typeface="Montserrat"/>
              </a:rPr>
              <a:t>Backlog: </a:t>
            </a:r>
            <a:endParaRPr b="1">
              <a:solidFill>
                <a:srgbClr val="B064EA"/>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
                <a:latin typeface="Montserrat"/>
                <a:ea typeface="Montserrat"/>
                <a:cs typeface="Montserrat"/>
                <a:sym typeface="Montserrat"/>
              </a:rPr>
              <a:t>A comprehensive and unfiltered list </a:t>
            </a:r>
            <a:r>
              <a:rPr lang="en">
                <a:highlight>
                  <a:srgbClr val="FFFFFF"/>
                </a:highlight>
                <a:latin typeface="Montserrat"/>
                <a:ea typeface="Montserrat"/>
                <a:cs typeface="Montserrat"/>
                <a:sym typeface="Montserrat"/>
              </a:rPr>
              <a:t>of tasks to be done</a:t>
            </a:r>
            <a:endParaRPr>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F5D46F"/>
              </a:buClr>
              <a:buSzPts val="1400"/>
              <a:buFont typeface="Montserrat"/>
              <a:buChar char="●"/>
            </a:pPr>
            <a:r>
              <a:rPr b="1" lang="en">
                <a:solidFill>
                  <a:srgbClr val="F5D46F"/>
                </a:solidFill>
                <a:highlight>
                  <a:srgbClr val="FFFFFF"/>
                </a:highlight>
                <a:latin typeface="Montserrat"/>
                <a:ea typeface="Montserrat"/>
                <a:cs typeface="Montserrat"/>
                <a:sym typeface="Montserrat"/>
              </a:rPr>
              <a:t>Priorities: </a:t>
            </a:r>
            <a:endParaRPr b="1">
              <a:solidFill>
                <a:srgbClr val="F5D46F"/>
              </a:solidFill>
              <a:highlight>
                <a:srgbClr val="FFFFFF"/>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
                <a:highlight>
                  <a:srgbClr val="FFFFFF"/>
                </a:highlight>
                <a:latin typeface="Montserrat"/>
                <a:ea typeface="Montserrat"/>
                <a:cs typeface="Montserrat"/>
                <a:sym typeface="Montserrat"/>
              </a:rPr>
              <a:t>Separating tasks into different priorities (P1, P2)</a:t>
            </a:r>
            <a:r>
              <a:rPr lang="en">
                <a:highlight>
                  <a:srgbClr val="FFFFFF"/>
                </a:highlight>
                <a:latin typeface="Montserrat"/>
                <a:ea typeface="Montserrat"/>
                <a:cs typeface="Montserrat"/>
                <a:sym typeface="Montserrat"/>
              </a:rPr>
              <a:t> </a:t>
            </a:r>
            <a:endParaRPr>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89BEBB"/>
              </a:buClr>
              <a:buSzPts val="1400"/>
              <a:buFont typeface="Montserrat"/>
              <a:buChar char="●"/>
            </a:pPr>
            <a:r>
              <a:rPr b="1" lang="en">
                <a:solidFill>
                  <a:srgbClr val="89BEBB"/>
                </a:solidFill>
                <a:highlight>
                  <a:srgbClr val="FFFFFF"/>
                </a:highlight>
                <a:latin typeface="Montserrat"/>
                <a:ea typeface="Montserrat"/>
                <a:cs typeface="Montserrat"/>
                <a:sym typeface="Montserrat"/>
              </a:rPr>
              <a:t>Test:</a:t>
            </a:r>
            <a:r>
              <a:rPr lang="en">
                <a:solidFill>
                  <a:srgbClr val="89BEBB"/>
                </a:solidFill>
                <a:highlight>
                  <a:srgbClr val="FFFFFF"/>
                </a:highlight>
                <a:latin typeface="Montserrat"/>
                <a:ea typeface="Montserrat"/>
                <a:cs typeface="Montserrat"/>
                <a:sym typeface="Montserrat"/>
              </a:rPr>
              <a:t> </a:t>
            </a:r>
            <a:endParaRPr>
              <a:solidFill>
                <a:srgbClr val="89BEBB"/>
              </a:solidFill>
              <a:highlight>
                <a:srgbClr val="FFFFFF"/>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
                <a:highlight>
                  <a:srgbClr val="FFFFFF"/>
                </a:highlight>
                <a:latin typeface="Montserrat"/>
                <a:ea typeface="Montserrat"/>
                <a:cs typeface="Montserrat"/>
                <a:sym typeface="Montserrat"/>
              </a:rPr>
              <a:t>Validation of tasks before considering them done</a:t>
            </a:r>
            <a:endParaRPr>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2DC5FA"/>
              </a:buClr>
              <a:buSzPts val="1400"/>
              <a:buFont typeface="Montserrat"/>
              <a:buChar char="●"/>
            </a:pPr>
            <a:r>
              <a:rPr b="1" lang="en">
                <a:solidFill>
                  <a:srgbClr val="2DC5FA"/>
                </a:solidFill>
                <a:highlight>
                  <a:srgbClr val="FFFFFF"/>
                </a:highlight>
                <a:latin typeface="Montserrat"/>
                <a:ea typeface="Montserrat"/>
                <a:cs typeface="Montserrat"/>
                <a:sym typeface="Montserrat"/>
              </a:rPr>
              <a:t>Icebox: </a:t>
            </a:r>
            <a:endParaRPr b="1">
              <a:solidFill>
                <a:srgbClr val="2DC5FA"/>
              </a:solidFill>
              <a:highlight>
                <a:srgbClr val="FFFFFF"/>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
                <a:highlight>
                  <a:srgbClr val="FFFFFF"/>
                </a:highlight>
                <a:latin typeface="Montserrat"/>
                <a:ea typeface="Montserrat"/>
                <a:cs typeface="Montserrat"/>
                <a:sym typeface="Montserrat"/>
              </a:rPr>
              <a:t>A wish-list bucket of ideas to do in the future</a:t>
            </a:r>
            <a:endParaRPr sz="2000">
              <a:highlight>
                <a:srgbClr val="FFFFFF"/>
              </a:highlight>
              <a:latin typeface="Montserrat"/>
              <a:ea typeface="Montserrat"/>
              <a:cs typeface="Montserrat"/>
              <a:sym typeface="Montserrat"/>
            </a:endParaRPr>
          </a:p>
        </p:txBody>
      </p:sp>
      <p:sp>
        <p:nvSpPr>
          <p:cNvPr id="411" name="Google Shape;411;p81"/>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KANBAN Board</a:t>
            </a:r>
            <a:r>
              <a:rPr b="1" lang="en" sz="2300">
                <a:solidFill>
                  <a:srgbClr val="434343"/>
                </a:solidFill>
                <a:latin typeface="Montserrat"/>
                <a:ea typeface="Montserrat"/>
                <a:cs typeface="Montserrat"/>
                <a:sym typeface="Montserrat"/>
              </a:rPr>
              <a:t> </a:t>
            </a:r>
            <a:r>
              <a:rPr b="1" lang="en" sz="2300">
                <a:solidFill>
                  <a:srgbClr val="2DC5FA"/>
                </a:solidFill>
                <a:latin typeface="Montserrat"/>
                <a:ea typeface="Montserrat"/>
                <a:cs typeface="Montserrat"/>
                <a:sym typeface="Montserrat"/>
              </a:rPr>
              <a:t>Elements</a:t>
            </a:r>
            <a:endParaRPr sz="2300">
              <a:solidFill>
                <a:srgbClr val="2DC5FA"/>
              </a:solidFill>
              <a:latin typeface="Montserrat"/>
              <a:ea typeface="Montserrat"/>
              <a:cs typeface="Montserrat"/>
              <a:sym typeface="Montserrat"/>
            </a:endParaRPr>
          </a:p>
        </p:txBody>
      </p:sp>
      <p:sp>
        <p:nvSpPr>
          <p:cNvPr id="412" name="Google Shape;412;p81"/>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B7B7B7"/>
                </a:solidFill>
                <a:latin typeface="Montserrat"/>
                <a:ea typeface="Montserrat"/>
                <a:cs typeface="Montserrat"/>
                <a:sym typeface="Montserrat"/>
              </a:rPr>
              <a:t>M O N T H L Y  G L O B A L</a:t>
            </a:r>
            <a:endParaRPr b="1" sz="500">
              <a:solidFill>
                <a:srgbClr val="B7B7B7"/>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descr="Image" id="417" name="Google Shape;417;p82"/>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418" name="Google Shape;418;p82"/>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419" name="Google Shape;419;p82"/>
          <p:cNvSpPr txBox="1"/>
          <p:nvPr/>
        </p:nvSpPr>
        <p:spPr>
          <a:xfrm>
            <a:off x="758975" y="1847651"/>
            <a:ext cx="8232600" cy="1110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Arial"/>
              <a:buNone/>
            </a:pPr>
            <a:r>
              <a:rPr b="1" lang="en" sz="3800">
                <a:solidFill>
                  <a:srgbClr val="2DC5FA"/>
                </a:solidFill>
                <a:latin typeface="Montserrat"/>
                <a:ea typeface="Montserrat"/>
                <a:cs typeface="Montserrat"/>
                <a:sym typeface="Montserrat"/>
              </a:rPr>
              <a:t>Finish the most important task first,</a:t>
            </a:r>
            <a:r>
              <a:rPr b="1" lang="en" sz="3800">
                <a:solidFill>
                  <a:srgbClr val="FFFFFF"/>
                </a:solidFill>
                <a:latin typeface="Montserrat"/>
                <a:ea typeface="Montserrat"/>
                <a:cs typeface="Montserrat"/>
                <a:sym typeface="Montserrat"/>
              </a:rPr>
              <a:t> then focus on the second most important task.</a:t>
            </a:r>
            <a:endParaRPr b="1" sz="38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3800"/>
              <a:buFont typeface="Arial"/>
              <a:buNone/>
            </a:pPr>
            <a:r>
              <a:rPr b="1" lang="en" sz="3800">
                <a:solidFill>
                  <a:srgbClr val="2DC5FA"/>
                </a:solidFill>
                <a:latin typeface="Montserrat"/>
                <a:ea typeface="Montserrat"/>
                <a:cs typeface="Montserrat"/>
                <a:sym typeface="Montserrat"/>
              </a:rPr>
              <a:t>REPEAT.</a:t>
            </a:r>
            <a:endParaRPr sz="500">
              <a:solidFill>
                <a:srgbClr val="2DC5FA"/>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83"/>
          <p:cNvSpPr txBox="1"/>
          <p:nvPr/>
        </p:nvSpPr>
        <p:spPr>
          <a:xfrm>
            <a:off x="768125" y="1838275"/>
            <a:ext cx="3828900" cy="264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B064EA"/>
                </a:solidFill>
                <a:latin typeface="Montserrat"/>
                <a:ea typeface="Montserrat"/>
                <a:cs typeface="Montserrat"/>
                <a:sym typeface="Montserrat"/>
              </a:rPr>
              <a:t>Purpose: </a:t>
            </a:r>
            <a:r>
              <a:rPr b="1" lang="en">
                <a:solidFill>
                  <a:srgbClr val="2E2E2E"/>
                </a:solidFill>
                <a:latin typeface="Montserrat"/>
                <a:ea typeface="Montserrat"/>
                <a:cs typeface="Montserrat"/>
                <a:sym typeface="Montserrat"/>
              </a:rPr>
              <a:t>Ensures everyone knows exactly what is expected and deliver accordingly.</a:t>
            </a:r>
            <a:endParaRPr b="1">
              <a:solidFill>
                <a:srgbClr val="2E2E2E"/>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It’s a list of activities attached to every task in the Kanban Board.</a:t>
            </a:r>
            <a:endParaRPr>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It ensures transparency and quality fit for the purpose of the product and organization.</a:t>
            </a:r>
            <a:endParaRPr sz="2000">
              <a:highlight>
                <a:srgbClr val="FFFFFF"/>
              </a:highlight>
              <a:latin typeface="Montserrat"/>
              <a:ea typeface="Montserrat"/>
              <a:cs typeface="Montserrat"/>
              <a:sym typeface="Montserrat"/>
            </a:endParaRPr>
          </a:p>
        </p:txBody>
      </p:sp>
      <p:sp>
        <p:nvSpPr>
          <p:cNvPr id="425" name="Google Shape;425;p83"/>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Definition of Done</a:t>
            </a:r>
            <a:r>
              <a:rPr b="1" lang="en" sz="2300">
                <a:solidFill>
                  <a:srgbClr val="434343"/>
                </a:solidFill>
                <a:latin typeface="Montserrat"/>
                <a:ea typeface="Montserrat"/>
                <a:cs typeface="Montserrat"/>
                <a:sym typeface="Montserrat"/>
              </a:rPr>
              <a:t> </a:t>
            </a:r>
            <a:r>
              <a:rPr b="1" lang="en" sz="2300">
                <a:solidFill>
                  <a:srgbClr val="2DC5FA"/>
                </a:solidFill>
                <a:latin typeface="Montserrat"/>
                <a:ea typeface="Montserrat"/>
                <a:cs typeface="Montserrat"/>
                <a:sym typeface="Montserrat"/>
              </a:rPr>
              <a:t>DoD</a:t>
            </a:r>
            <a:endParaRPr sz="2300">
              <a:solidFill>
                <a:srgbClr val="2DC5FA"/>
              </a:solidFill>
              <a:latin typeface="Montserrat"/>
              <a:ea typeface="Montserrat"/>
              <a:cs typeface="Montserrat"/>
              <a:sym typeface="Montserrat"/>
            </a:endParaRPr>
          </a:p>
        </p:txBody>
      </p:sp>
      <p:sp>
        <p:nvSpPr>
          <p:cNvPr id="426" name="Google Shape;426;p83"/>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B7B7B7"/>
                </a:solidFill>
                <a:latin typeface="Montserrat"/>
                <a:ea typeface="Montserrat"/>
                <a:cs typeface="Montserrat"/>
                <a:sym typeface="Montserrat"/>
              </a:rPr>
              <a:t>M O N T H L Y  G L O B A L</a:t>
            </a:r>
            <a:endParaRPr b="1" sz="500">
              <a:solidFill>
                <a:srgbClr val="B7B7B7"/>
              </a:solidFill>
              <a:latin typeface="Montserrat"/>
              <a:ea typeface="Montserrat"/>
              <a:cs typeface="Montserrat"/>
              <a:sym typeface="Montserrat"/>
            </a:endParaRPr>
          </a:p>
        </p:txBody>
      </p:sp>
      <p:sp>
        <p:nvSpPr>
          <p:cNvPr id="427" name="Google Shape;427;p83"/>
          <p:cNvSpPr txBox="1"/>
          <p:nvPr/>
        </p:nvSpPr>
        <p:spPr>
          <a:xfrm>
            <a:off x="4636849" y="1838275"/>
            <a:ext cx="4039200" cy="264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B064EA"/>
                </a:solidFill>
                <a:latin typeface="Montserrat"/>
                <a:ea typeface="Montserrat"/>
                <a:cs typeface="Montserrat"/>
                <a:sym typeface="Montserrat"/>
              </a:rPr>
              <a:t>Takeaway: </a:t>
            </a:r>
            <a:r>
              <a:rPr b="1" lang="en">
                <a:solidFill>
                  <a:srgbClr val="212353"/>
                </a:solidFill>
                <a:latin typeface="Montserrat"/>
                <a:ea typeface="Montserrat"/>
                <a:cs typeface="Montserrat"/>
                <a:sym typeface="Montserrat"/>
              </a:rPr>
              <a:t>focusing on value help identify and eliminate wasteful activities that only complicate the team’s efforts.</a:t>
            </a:r>
            <a:endParaRPr b="1">
              <a:solidFill>
                <a:srgbClr val="B064EA"/>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2E2E2E"/>
                </a:solidFill>
                <a:latin typeface="Montserrat"/>
                <a:ea typeface="Montserrat"/>
                <a:cs typeface="Montserrat"/>
                <a:sym typeface="Montserrat"/>
              </a:rPr>
              <a:t>Verifying that your team’s DoD meets the criteria will ensure that you are delivering features that are truly done, not only in terms of functionality but in terms of</a:t>
            </a:r>
            <a:r>
              <a:rPr b="1" lang="en">
                <a:solidFill>
                  <a:srgbClr val="2E2E2E"/>
                </a:solidFill>
                <a:latin typeface="Montserrat"/>
                <a:ea typeface="Montserrat"/>
                <a:cs typeface="Montserrat"/>
                <a:sym typeface="Montserrat"/>
              </a:rPr>
              <a:t> </a:t>
            </a:r>
            <a:r>
              <a:rPr lang="en">
                <a:solidFill>
                  <a:srgbClr val="2E2E2E"/>
                </a:solidFill>
                <a:latin typeface="Montserrat"/>
                <a:ea typeface="Montserrat"/>
                <a:cs typeface="Montserrat"/>
                <a:sym typeface="Montserrat"/>
              </a:rPr>
              <a:t>quality as well.</a:t>
            </a:r>
            <a:endParaRPr>
              <a:solidFill>
                <a:srgbClr val="2E2E2E"/>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84"/>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Definition of Done </a:t>
            </a:r>
            <a:r>
              <a:rPr b="1" lang="en" sz="2300">
                <a:solidFill>
                  <a:srgbClr val="2DC5FA"/>
                </a:solidFill>
                <a:latin typeface="Montserrat"/>
                <a:ea typeface="Montserrat"/>
                <a:cs typeface="Montserrat"/>
                <a:sym typeface="Montserrat"/>
              </a:rPr>
              <a:t>DoD</a:t>
            </a:r>
            <a:endParaRPr sz="2300">
              <a:solidFill>
                <a:srgbClr val="2DC5FA"/>
              </a:solidFill>
              <a:latin typeface="Montserrat"/>
              <a:ea typeface="Montserrat"/>
              <a:cs typeface="Montserrat"/>
              <a:sym typeface="Montserrat"/>
            </a:endParaRPr>
          </a:p>
        </p:txBody>
      </p:sp>
      <p:sp>
        <p:nvSpPr>
          <p:cNvPr id="433" name="Google Shape;433;p84"/>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434" name="Google Shape;434;p84"/>
          <p:cNvSpPr txBox="1"/>
          <p:nvPr/>
        </p:nvSpPr>
        <p:spPr>
          <a:xfrm>
            <a:off x="768125" y="1838275"/>
            <a:ext cx="7597500" cy="2646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Checklist of valuable activities</a:t>
            </a:r>
            <a:r>
              <a:rPr lang="en">
                <a:solidFill>
                  <a:srgbClr val="333333"/>
                </a:solidFill>
                <a:latin typeface="Montserrat"/>
                <a:ea typeface="Montserrat"/>
                <a:cs typeface="Montserrat"/>
                <a:sym typeface="Montserrat"/>
              </a:rPr>
              <a:t> required to produce software/designs</a:t>
            </a:r>
            <a:endParaRPr>
              <a:solidFill>
                <a:srgbClr val="333333"/>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333333"/>
              </a:solidFill>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DoD is the primary reporting mechanism for team members</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DoD is informed by reality</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DoD is not static, it is an auditable checklist</a:t>
            </a: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85"/>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Kanban </a:t>
            </a:r>
            <a:r>
              <a:rPr b="1" lang="en" sz="5000">
                <a:solidFill>
                  <a:srgbClr val="FDD35B"/>
                </a:solidFill>
                <a:latin typeface="Montserrat"/>
                <a:ea typeface="Montserrat"/>
                <a:cs typeface="Montserrat"/>
                <a:sym typeface="Montserrat"/>
              </a:rPr>
              <a:t>Tools</a:t>
            </a:r>
            <a:endParaRPr b="1" sz="5000">
              <a:solidFill>
                <a:srgbClr val="FDD35B"/>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86"/>
          <p:cNvPicPr preferRelativeResize="0"/>
          <p:nvPr/>
        </p:nvPicPr>
        <p:blipFill rotWithShape="1">
          <a:blip r:embed="rId3">
            <a:alphaModFix/>
          </a:blip>
          <a:srcRect b="0" l="0" r="0" t="0"/>
          <a:stretch/>
        </p:blipFill>
        <p:spPr>
          <a:xfrm>
            <a:off x="2105025" y="1752600"/>
            <a:ext cx="4933950" cy="163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6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Project </a:t>
            </a:r>
            <a:r>
              <a:rPr b="1" lang="en" sz="5000">
                <a:solidFill>
                  <a:srgbClr val="FDD35B"/>
                </a:solidFill>
                <a:latin typeface="Montserrat"/>
                <a:ea typeface="Montserrat"/>
                <a:cs typeface="Montserrat"/>
                <a:sym typeface="Montserrat"/>
              </a:rPr>
              <a:t>Management</a:t>
            </a:r>
            <a:r>
              <a:rPr b="1" lang="en" sz="5000">
                <a:solidFill>
                  <a:srgbClr val="434343"/>
                </a:solidFill>
                <a:latin typeface="Montserrat"/>
                <a:ea typeface="Montserrat"/>
                <a:cs typeface="Montserrat"/>
                <a:sym typeface="Montserrat"/>
              </a:rPr>
              <a:t> </a:t>
            </a:r>
            <a:endParaRPr b="1" sz="5000">
              <a:solidFill>
                <a:srgbClr val="FFD966"/>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64"/>
          <p:cNvSpPr txBox="1"/>
          <p:nvPr/>
        </p:nvSpPr>
        <p:spPr>
          <a:xfrm>
            <a:off x="424675" y="1609675"/>
            <a:ext cx="5146800" cy="2164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AutoNum type="arabicPeriod"/>
            </a:pPr>
            <a:r>
              <a:rPr b="1" lang="en">
                <a:latin typeface="Montserrat"/>
                <a:ea typeface="Montserrat"/>
                <a:cs typeface="Montserrat"/>
                <a:sym typeface="Montserrat"/>
              </a:rPr>
              <a:t>The quality of work is constrained</a:t>
            </a:r>
            <a:r>
              <a:rPr lang="en">
                <a:latin typeface="Montserrat"/>
                <a:ea typeface="Montserrat"/>
                <a:cs typeface="Montserrat"/>
                <a:sym typeface="Montserrat"/>
              </a:rPr>
              <a:t> by the project’s budget (cost), deadlines (time) and scope (features).</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b="1" lang="en">
                <a:latin typeface="Montserrat"/>
                <a:ea typeface="Montserrat"/>
                <a:cs typeface="Montserrat"/>
                <a:sym typeface="Montserrat"/>
              </a:rPr>
              <a:t>The project manager can trade</a:t>
            </a:r>
            <a:r>
              <a:rPr lang="en">
                <a:latin typeface="Montserrat"/>
                <a:ea typeface="Montserrat"/>
                <a:cs typeface="Montserrat"/>
                <a:sym typeface="Montserrat"/>
              </a:rPr>
              <a:t> between these constraints.</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b="1" lang="en">
                <a:latin typeface="Montserrat"/>
                <a:ea typeface="Montserrat"/>
                <a:cs typeface="Montserrat"/>
                <a:sym typeface="Montserrat"/>
              </a:rPr>
              <a:t>Changes in one constraint demand changes in others</a:t>
            </a:r>
            <a:r>
              <a:rPr lang="en">
                <a:latin typeface="Montserrat"/>
                <a:ea typeface="Montserrat"/>
                <a:cs typeface="Montserrat"/>
                <a:sym typeface="Montserrat"/>
              </a:rPr>
              <a:t> to compensate </a:t>
            </a:r>
            <a:r>
              <a:rPr i="1" lang="en">
                <a:latin typeface="Montserrat"/>
                <a:ea typeface="Montserrat"/>
                <a:cs typeface="Montserrat"/>
                <a:sym typeface="Montserrat"/>
              </a:rPr>
              <a:t>or quality will suffer. </a:t>
            </a:r>
            <a:endParaRPr i="1">
              <a:latin typeface="Montserrat"/>
              <a:ea typeface="Montserrat"/>
              <a:cs typeface="Montserrat"/>
              <a:sym typeface="Montserrat"/>
            </a:endParaRPr>
          </a:p>
        </p:txBody>
      </p:sp>
      <p:sp>
        <p:nvSpPr>
          <p:cNvPr id="287" name="Google Shape;287;p64"/>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Project Management </a:t>
            </a:r>
            <a:r>
              <a:rPr b="1" lang="en" sz="2300">
                <a:solidFill>
                  <a:srgbClr val="9EBCBB"/>
                </a:solidFill>
                <a:latin typeface="Montserrat"/>
                <a:ea typeface="Montserrat"/>
                <a:cs typeface="Montserrat"/>
                <a:sym typeface="Montserrat"/>
              </a:rPr>
              <a:t>Triangle</a:t>
            </a:r>
            <a:endParaRPr sz="2300">
              <a:solidFill>
                <a:srgbClr val="9EBCBB"/>
              </a:solidFill>
              <a:latin typeface="Montserrat"/>
              <a:ea typeface="Montserrat"/>
              <a:cs typeface="Montserrat"/>
              <a:sym typeface="Montserrat"/>
            </a:endParaRPr>
          </a:p>
        </p:txBody>
      </p:sp>
      <p:sp>
        <p:nvSpPr>
          <p:cNvPr id="288" name="Google Shape;288;p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289" name="Google Shape;289;p64"/>
          <p:cNvPicPr preferRelativeResize="0"/>
          <p:nvPr/>
        </p:nvPicPr>
        <p:blipFill>
          <a:blip r:embed="rId4">
            <a:alphaModFix/>
          </a:blip>
          <a:stretch>
            <a:fillRect/>
          </a:stretch>
        </p:blipFill>
        <p:spPr>
          <a:xfrm>
            <a:off x="5773812" y="1835750"/>
            <a:ext cx="2709475" cy="245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295" name="Google Shape;295;p65"/>
          <p:cNvPicPr preferRelativeResize="0"/>
          <p:nvPr/>
        </p:nvPicPr>
        <p:blipFill>
          <a:blip r:embed="rId4">
            <a:alphaModFix/>
          </a:blip>
          <a:stretch>
            <a:fillRect/>
          </a:stretch>
        </p:blipFill>
        <p:spPr>
          <a:xfrm>
            <a:off x="2552495" y="1057775"/>
            <a:ext cx="4038975" cy="302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66"/>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Why Agile</a:t>
            </a:r>
            <a:r>
              <a:rPr b="1" lang="en" sz="5000">
                <a:solidFill>
                  <a:srgbClr val="FDD35B"/>
                </a:solidFill>
                <a:latin typeface="Montserrat"/>
                <a:ea typeface="Montserrat"/>
                <a:cs typeface="Montserrat"/>
                <a:sym typeface="Montserrat"/>
              </a:rPr>
              <a:t>?</a:t>
            </a:r>
            <a:r>
              <a:rPr b="1" lang="en" sz="5000">
                <a:solidFill>
                  <a:srgbClr val="FDD35B"/>
                </a:solidFill>
                <a:latin typeface="Montserrat"/>
                <a:ea typeface="Montserrat"/>
                <a:cs typeface="Montserrat"/>
                <a:sym typeface="Montserrat"/>
              </a:rPr>
              <a:t> </a:t>
            </a:r>
            <a:endParaRPr b="1" sz="5000">
              <a:solidFill>
                <a:srgbClr val="FDD35B"/>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Image" id="305" name="Google Shape;305;p6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06" name="Google Shape;306;p6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07" name="Google Shape;307;p67"/>
          <p:cNvSpPr txBox="1"/>
          <p:nvPr/>
        </p:nvSpPr>
        <p:spPr>
          <a:xfrm>
            <a:off x="317025" y="391450"/>
            <a:ext cx="8559000" cy="2161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100"/>
              <a:buFont typeface="Arial"/>
              <a:buNone/>
            </a:pPr>
            <a:r>
              <a:rPr b="1" lang="en" sz="3000">
                <a:solidFill>
                  <a:srgbClr val="222222"/>
                </a:solidFill>
                <a:latin typeface="Montserrat"/>
                <a:ea typeface="Montserrat"/>
                <a:cs typeface="Montserrat"/>
                <a:sym typeface="Montserrat"/>
              </a:rPr>
              <a:t>Agile is a response to unpredictability through </a:t>
            </a:r>
            <a:r>
              <a:rPr b="1" lang="en" sz="3000">
                <a:solidFill>
                  <a:srgbClr val="2DC5FA"/>
                </a:solidFill>
                <a:latin typeface="Montserrat"/>
                <a:ea typeface="Montserrat"/>
                <a:cs typeface="Montserrat"/>
                <a:sym typeface="Montserrat"/>
              </a:rPr>
              <a:t>incremental, iterative work, </a:t>
            </a:r>
            <a:r>
              <a:rPr b="1" lang="en" sz="3000">
                <a:solidFill>
                  <a:srgbClr val="222222"/>
                </a:solidFill>
                <a:latin typeface="Montserrat"/>
                <a:ea typeface="Montserrat"/>
                <a:cs typeface="Montserrat"/>
                <a:sym typeface="Montserrat"/>
              </a:rPr>
              <a:t>rescoping and feedback</a:t>
            </a:r>
            <a:endParaRPr b="1" sz="3000">
              <a:solidFill>
                <a:srgbClr val="222222"/>
              </a:solidFill>
              <a:latin typeface="Montserrat"/>
              <a:ea typeface="Montserrat"/>
              <a:cs typeface="Montserrat"/>
              <a:sym typeface="Montserrat"/>
            </a:endParaRPr>
          </a:p>
        </p:txBody>
      </p:sp>
      <p:pic>
        <p:nvPicPr>
          <p:cNvPr id="308" name="Google Shape;308;p67"/>
          <p:cNvPicPr preferRelativeResize="0"/>
          <p:nvPr/>
        </p:nvPicPr>
        <p:blipFill rotWithShape="1">
          <a:blip r:embed="rId4">
            <a:alphaModFix/>
          </a:blip>
          <a:srcRect b="1530" l="27519" r="29688" t="26299"/>
          <a:stretch/>
        </p:blipFill>
        <p:spPr>
          <a:xfrm>
            <a:off x="2370662" y="2061937"/>
            <a:ext cx="4402675" cy="2691804"/>
          </a:xfrm>
          <a:prstGeom prst="rect">
            <a:avLst/>
          </a:prstGeom>
          <a:noFill/>
          <a:ln>
            <a:noFill/>
          </a:ln>
        </p:spPr>
      </p:pic>
      <p:sp>
        <p:nvSpPr>
          <p:cNvPr id="309" name="Google Shape;309;p67"/>
          <p:cNvSpPr txBox="1"/>
          <p:nvPr/>
        </p:nvSpPr>
        <p:spPr>
          <a:xfrm>
            <a:off x="4711125" y="4839000"/>
            <a:ext cx="2062200" cy="218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500">
                <a:solidFill>
                  <a:srgbClr val="B7B7B7"/>
                </a:solidFill>
                <a:latin typeface="Montserrat"/>
                <a:ea typeface="Montserrat"/>
                <a:cs typeface="Montserrat"/>
                <a:sym typeface="Montserrat"/>
              </a:rPr>
              <a:t>Credit: Agile Manifesto</a:t>
            </a:r>
            <a:endParaRPr b="1" sz="500">
              <a:solidFill>
                <a:srgbClr val="B7B7B7"/>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68"/>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Agile</a:t>
            </a:r>
            <a:r>
              <a:rPr b="1" lang="en" sz="5000">
                <a:solidFill>
                  <a:srgbClr val="FDD35B"/>
                </a:solidFill>
                <a:latin typeface="Montserrat"/>
                <a:ea typeface="Montserrat"/>
                <a:cs typeface="Montserrat"/>
                <a:sym typeface="Montserrat"/>
              </a:rPr>
              <a:t> </a:t>
            </a:r>
            <a:r>
              <a:rPr b="1" lang="en" sz="5000">
                <a:solidFill>
                  <a:srgbClr val="2DC5FA"/>
                </a:solidFill>
                <a:latin typeface="Montserrat"/>
                <a:ea typeface="Montserrat"/>
                <a:cs typeface="Montserrat"/>
                <a:sym typeface="Montserrat"/>
              </a:rPr>
              <a:t>Principles</a:t>
            </a:r>
            <a:endParaRPr b="1" sz="5000">
              <a:solidFill>
                <a:srgbClr val="2DC5F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69"/>
          <p:cNvSpPr txBox="1"/>
          <p:nvPr/>
        </p:nvSpPr>
        <p:spPr>
          <a:xfrm>
            <a:off x="805675" y="1838275"/>
            <a:ext cx="7749600" cy="2646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Early and continuous delivery of value</a:t>
            </a:r>
            <a:endParaRPr b="1">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Welcome changing requirements, even late in the process.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Preference to the shorter timelines on projects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Cross-functional teams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Build projects around motivated individuals.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The most efficient and effective method of conveying information is face-to-face conversation.</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work-done</a:t>
            </a:r>
            <a:r>
              <a:rPr lang="en">
                <a:latin typeface="Montserrat"/>
                <a:ea typeface="Montserrat"/>
                <a:cs typeface="Montserrat"/>
                <a:sym typeface="Montserrat"/>
              </a:rPr>
              <a:t> is the primary measure of progress.</a:t>
            </a:r>
            <a:endParaRPr sz="20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
        <p:nvSpPr>
          <p:cNvPr id="320" name="Google Shape;320;p69"/>
          <p:cNvSpPr txBox="1"/>
          <p:nvPr/>
        </p:nvSpPr>
        <p:spPr>
          <a:xfrm>
            <a:off x="585600" y="10618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Agile </a:t>
            </a:r>
            <a:r>
              <a:rPr b="1" lang="en" sz="2300">
                <a:solidFill>
                  <a:srgbClr val="2DC5FA"/>
                </a:solidFill>
                <a:latin typeface="Montserrat"/>
                <a:ea typeface="Montserrat"/>
                <a:cs typeface="Montserrat"/>
                <a:sym typeface="Montserrat"/>
              </a:rPr>
              <a:t>Principles</a:t>
            </a:r>
            <a:endParaRPr sz="2300">
              <a:solidFill>
                <a:srgbClr val="2DC5FA"/>
              </a:solidFill>
              <a:latin typeface="Montserrat"/>
              <a:ea typeface="Montserrat"/>
              <a:cs typeface="Montserrat"/>
              <a:sym typeface="Montserrat"/>
            </a:endParaRPr>
          </a:p>
        </p:txBody>
      </p:sp>
      <p:sp>
        <p:nvSpPr>
          <p:cNvPr id="321" name="Google Shape;321;p69"/>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B7B7B7"/>
                </a:solidFill>
                <a:latin typeface="Montserrat"/>
                <a:ea typeface="Montserrat"/>
                <a:cs typeface="Montserrat"/>
                <a:sym typeface="Montserrat"/>
              </a:rPr>
              <a:t>M O N T H L Y  G L O B A L</a:t>
            </a:r>
            <a:endParaRPr b="1" sz="500">
              <a:solidFill>
                <a:srgbClr val="B7B7B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